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20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14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340" y="197340"/>
            <a:ext cx="7087318" cy="1767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762" y="6301632"/>
            <a:ext cx="1257899" cy="461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7998" y="-189961"/>
            <a:ext cx="7822565" cy="164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89805" y="2613554"/>
            <a:ext cx="4713605" cy="412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4225" y="6452617"/>
            <a:ext cx="205104" cy="21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86.png"/><Relationship Id="rId3" Type="http://schemas.openxmlformats.org/officeDocument/2006/relationships/image" Target="../media/image113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84.png"/><Relationship Id="rId5" Type="http://schemas.openxmlformats.org/officeDocument/2006/relationships/image" Target="../media/image115.png"/><Relationship Id="rId10" Type="http://schemas.openxmlformats.org/officeDocument/2006/relationships/image" Target="../media/image183.png"/><Relationship Id="rId4" Type="http://schemas.openxmlformats.org/officeDocument/2006/relationships/image" Target="../media/image180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920" y="2486896"/>
            <a:ext cx="482727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lang="zh-CN" altLang="en-US" sz="2400" spc="-140" dirty="0" smtClean="0">
                <a:latin typeface="Arial Unicode MS"/>
                <a:cs typeface="Arial Unicode MS"/>
              </a:rPr>
              <a:t>第六周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dirty="0"/>
              <a:t>逆向运动学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98440"/>
          </a:xfrm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10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2379" y="1017646"/>
            <a:ext cx="5842499" cy="56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6769" y="1830877"/>
            <a:ext cx="6072299" cy="61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3613" y="5897911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17748" y="2607018"/>
            <a:ext cx="4784700" cy="122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9117" y="1017646"/>
            <a:ext cx="6029100" cy="56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6769" y="1830877"/>
            <a:ext cx="6072299" cy="61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7980" y="2607018"/>
            <a:ext cx="4964399" cy="122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3613" y="5866360"/>
            <a:ext cx="372745" cy="692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8" name="object 28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9723" y="977842"/>
            <a:ext cx="7286400" cy="127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9722" y="977841"/>
            <a:ext cx="7286625" cy="1280160"/>
          </a:xfrm>
          <a:custGeom>
            <a:avLst/>
            <a:gdLst/>
            <a:ahLst/>
            <a:cxnLst/>
            <a:rect l="l" t="t" r="r" b="b"/>
            <a:pathLst>
              <a:path w="7286625" h="1280160">
                <a:moveTo>
                  <a:pt x="0" y="0"/>
                </a:moveTo>
                <a:lnTo>
                  <a:pt x="7286400" y="0"/>
                </a:lnTo>
                <a:lnTo>
                  <a:pt x="7286400" y="1279799"/>
                </a:lnTo>
                <a:lnTo>
                  <a:pt x="0" y="1279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17749" y="2607018"/>
            <a:ext cx="4784700" cy="122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05392" y="4188124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100" y="337799"/>
                </a:lnTo>
              </a:path>
            </a:pathLst>
          </a:custGeom>
          <a:ln w="380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2434" y="4202686"/>
            <a:ext cx="1623060" cy="899794"/>
          </a:xfrm>
          <a:custGeom>
            <a:avLst/>
            <a:gdLst/>
            <a:ahLst/>
            <a:cxnLst/>
            <a:rect l="l" t="t" r="r" b="b"/>
            <a:pathLst>
              <a:path w="1623060" h="899795">
                <a:moveTo>
                  <a:pt x="0" y="899699"/>
                </a:moveTo>
                <a:lnTo>
                  <a:pt x="1622999" y="0"/>
                </a:lnTo>
              </a:path>
            </a:pathLst>
          </a:custGeom>
          <a:ln w="380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09000" y="3835434"/>
            <a:ext cx="2250440" cy="1242060"/>
          </a:xfrm>
          <a:custGeom>
            <a:avLst/>
            <a:gdLst/>
            <a:ahLst/>
            <a:cxnLst/>
            <a:rect l="l" t="t" r="r" b="b"/>
            <a:pathLst>
              <a:path w="2250440" h="1242060">
                <a:moveTo>
                  <a:pt x="0" y="1241999"/>
                </a:moveTo>
                <a:lnTo>
                  <a:pt x="225000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33613" y="5866360"/>
            <a:ext cx="372745" cy="692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6779" y="4940539"/>
            <a:ext cx="238125" cy="571500"/>
          </a:xfrm>
          <a:custGeom>
            <a:avLst/>
            <a:gdLst/>
            <a:ahLst/>
            <a:cxnLst/>
            <a:rect l="l" t="t" r="r" b="b"/>
            <a:pathLst>
              <a:path w="238125" h="571500">
                <a:moveTo>
                  <a:pt x="214110" y="0"/>
                </a:moveTo>
                <a:lnTo>
                  <a:pt x="226361" y="42943"/>
                </a:lnTo>
                <a:lnTo>
                  <a:pt x="234203" y="86010"/>
                </a:lnTo>
                <a:lnTo>
                  <a:pt x="237679" y="129088"/>
                </a:lnTo>
                <a:lnTo>
                  <a:pt x="236831" y="172061"/>
                </a:lnTo>
                <a:lnTo>
                  <a:pt x="231703" y="214816"/>
                </a:lnTo>
                <a:lnTo>
                  <a:pt x="222337" y="257239"/>
                </a:lnTo>
                <a:lnTo>
                  <a:pt x="208777" y="299214"/>
                </a:lnTo>
                <a:lnTo>
                  <a:pt x="191065" y="340629"/>
                </a:lnTo>
                <a:lnTo>
                  <a:pt x="169243" y="381367"/>
                </a:lnTo>
                <a:lnTo>
                  <a:pt x="143355" y="421317"/>
                </a:lnTo>
                <a:lnTo>
                  <a:pt x="113444" y="460362"/>
                </a:lnTo>
                <a:lnTo>
                  <a:pt x="79553" y="498389"/>
                </a:lnTo>
                <a:lnTo>
                  <a:pt x="41724" y="535283"/>
                </a:lnTo>
                <a:lnTo>
                  <a:pt x="0" y="5709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1180" y="5398942"/>
            <a:ext cx="351790" cy="476884"/>
          </a:xfrm>
          <a:custGeom>
            <a:avLst/>
            <a:gdLst/>
            <a:ahLst/>
            <a:cxnLst/>
            <a:rect l="l" t="t" r="r" b="b"/>
            <a:pathLst>
              <a:path w="351789" h="476885">
                <a:moveTo>
                  <a:pt x="351195" y="0"/>
                </a:moveTo>
                <a:lnTo>
                  <a:pt x="333505" y="42604"/>
                </a:lnTo>
                <a:lnTo>
                  <a:pt x="313635" y="84785"/>
                </a:lnTo>
                <a:lnTo>
                  <a:pt x="291608" y="126512"/>
                </a:lnTo>
                <a:lnTo>
                  <a:pt x="267446" y="167753"/>
                </a:lnTo>
                <a:lnTo>
                  <a:pt x="241172" y="208480"/>
                </a:lnTo>
                <a:lnTo>
                  <a:pt x="212808" y="248661"/>
                </a:lnTo>
                <a:lnTo>
                  <a:pt x="182377" y="288265"/>
                </a:lnTo>
                <a:lnTo>
                  <a:pt x="149901" y="327263"/>
                </a:lnTo>
                <a:lnTo>
                  <a:pt x="115403" y="365623"/>
                </a:lnTo>
                <a:lnTo>
                  <a:pt x="78905" y="403315"/>
                </a:lnTo>
                <a:lnTo>
                  <a:pt x="40429" y="440309"/>
                </a:lnTo>
                <a:lnTo>
                  <a:pt x="0" y="4765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00700" y="5391491"/>
            <a:ext cx="24066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5" dirty="0">
                <a:latin typeface="Arial Unicode MS"/>
                <a:cs typeface="Arial Unicode MS"/>
              </a:rPr>
              <a:t>α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3613" y="5897911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44898" y="6190011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1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76023" y="5495732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7307" y="5787832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2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1877" y="448476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71714" y="5229762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1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88109" y="4825159"/>
            <a:ext cx="84455" cy="542290"/>
          </a:xfrm>
          <a:custGeom>
            <a:avLst/>
            <a:gdLst/>
            <a:ahLst/>
            <a:cxnLst/>
            <a:rect l="l" t="t" r="r" b="b"/>
            <a:pathLst>
              <a:path w="84454" h="542289">
                <a:moveTo>
                  <a:pt x="31195" y="0"/>
                </a:moveTo>
                <a:lnTo>
                  <a:pt x="49369" y="44914"/>
                </a:lnTo>
                <a:lnTo>
                  <a:pt x="63753" y="90103"/>
                </a:lnTo>
                <a:lnTo>
                  <a:pt x="74351" y="135497"/>
                </a:lnTo>
                <a:lnTo>
                  <a:pt x="81167" y="181031"/>
                </a:lnTo>
                <a:lnTo>
                  <a:pt x="84204" y="226637"/>
                </a:lnTo>
                <a:lnTo>
                  <a:pt x="83467" y="272249"/>
                </a:lnTo>
                <a:lnTo>
                  <a:pt x="78960" y="317799"/>
                </a:lnTo>
                <a:lnTo>
                  <a:pt x="70686" y="363221"/>
                </a:lnTo>
                <a:lnTo>
                  <a:pt x="58649" y="408447"/>
                </a:lnTo>
                <a:lnTo>
                  <a:pt x="42853" y="453411"/>
                </a:lnTo>
                <a:lnTo>
                  <a:pt x="23302" y="498045"/>
                </a:lnTo>
                <a:lnTo>
                  <a:pt x="0" y="54228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01581" y="4212568"/>
            <a:ext cx="231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0" dirty="0">
                <a:latin typeface="Arial Unicode MS"/>
                <a:cs typeface="Arial Unicode MS"/>
              </a:rPr>
              <a:t>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72675" y="4942016"/>
            <a:ext cx="9026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0814" y="5539606"/>
            <a:ext cx="9026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38399" y="5413332"/>
            <a:ext cx="1005840" cy="156845"/>
          </a:xfrm>
          <a:custGeom>
            <a:avLst/>
            <a:gdLst/>
            <a:ahLst/>
            <a:cxnLst/>
            <a:rect l="l" t="t" r="r" b="b"/>
            <a:pathLst>
              <a:path w="1005839" h="156845">
                <a:moveTo>
                  <a:pt x="0" y="0"/>
                </a:moveTo>
                <a:lnTo>
                  <a:pt x="1005599" y="1562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9634" y="4507095"/>
            <a:ext cx="556895" cy="1062990"/>
          </a:xfrm>
          <a:custGeom>
            <a:avLst/>
            <a:gdLst/>
            <a:ahLst/>
            <a:cxnLst/>
            <a:rect l="l" t="t" r="r" b="b"/>
            <a:pathLst>
              <a:path w="556895" h="1062989">
                <a:moveTo>
                  <a:pt x="556799" y="0"/>
                </a:moveTo>
                <a:lnTo>
                  <a:pt x="0" y="10628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9247" y="1316056"/>
            <a:ext cx="2285699" cy="554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8094" y="5993501"/>
            <a:ext cx="3654000" cy="59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14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6779" y="4940539"/>
            <a:ext cx="238125" cy="571500"/>
          </a:xfrm>
          <a:custGeom>
            <a:avLst/>
            <a:gdLst/>
            <a:ahLst/>
            <a:cxnLst/>
            <a:rect l="l" t="t" r="r" b="b"/>
            <a:pathLst>
              <a:path w="238125" h="571500">
                <a:moveTo>
                  <a:pt x="214110" y="0"/>
                </a:moveTo>
                <a:lnTo>
                  <a:pt x="226361" y="42943"/>
                </a:lnTo>
                <a:lnTo>
                  <a:pt x="234203" y="86010"/>
                </a:lnTo>
                <a:lnTo>
                  <a:pt x="237679" y="129088"/>
                </a:lnTo>
                <a:lnTo>
                  <a:pt x="236831" y="172061"/>
                </a:lnTo>
                <a:lnTo>
                  <a:pt x="231703" y="214816"/>
                </a:lnTo>
                <a:lnTo>
                  <a:pt x="222337" y="257239"/>
                </a:lnTo>
                <a:lnTo>
                  <a:pt x="208777" y="299214"/>
                </a:lnTo>
                <a:lnTo>
                  <a:pt x="191065" y="340629"/>
                </a:lnTo>
                <a:lnTo>
                  <a:pt x="169243" y="381367"/>
                </a:lnTo>
                <a:lnTo>
                  <a:pt x="143355" y="421317"/>
                </a:lnTo>
                <a:lnTo>
                  <a:pt x="113444" y="460362"/>
                </a:lnTo>
                <a:lnTo>
                  <a:pt x="79553" y="498389"/>
                </a:lnTo>
                <a:lnTo>
                  <a:pt x="41724" y="535283"/>
                </a:lnTo>
                <a:lnTo>
                  <a:pt x="0" y="5709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1180" y="5398942"/>
            <a:ext cx="351790" cy="476884"/>
          </a:xfrm>
          <a:custGeom>
            <a:avLst/>
            <a:gdLst/>
            <a:ahLst/>
            <a:cxnLst/>
            <a:rect l="l" t="t" r="r" b="b"/>
            <a:pathLst>
              <a:path w="351789" h="476885">
                <a:moveTo>
                  <a:pt x="351195" y="0"/>
                </a:moveTo>
                <a:lnTo>
                  <a:pt x="333505" y="42604"/>
                </a:lnTo>
                <a:lnTo>
                  <a:pt x="313635" y="84785"/>
                </a:lnTo>
                <a:lnTo>
                  <a:pt x="291608" y="126512"/>
                </a:lnTo>
                <a:lnTo>
                  <a:pt x="267446" y="167753"/>
                </a:lnTo>
                <a:lnTo>
                  <a:pt x="241172" y="208480"/>
                </a:lnTo>
                <a:lnTo>
                  <a:pt x="212808" y="248661"/>
                </a:lnTo>
                <a:lnTo>
                  <a:pt x="182377" y="288265"/>
                </a:lnTo>
                <a:lnTo>
                  <a:pt x="149901" y="327263"/>
                </a:lnTo>
                <a:lnTo>
                  <a:pt x="115403" y="365623"/>
                </a:lnTo>
                <a:lnTo>
                  <a:pt x="78905" y="403315"/>
                </a:lnTo>
                <a:lnTo>
                  <a:pt x="40429" y="440309"/>
                </a:lnTo>
                <a:lnTo>
                  <a:pt x="0" y="4765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00700" y="5391491"/>
            <a:ext cx="24066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5" dirty="0">
                <a:latin typeface="Arial Unicode MS"/>
                <a:cs typeface="Arial Unicode MS"/>
              </a:rPr>
              <a:t>α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33613" y="5897911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44898" y="6190011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1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76023" y="5495732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87307" y="5787832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2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81877" y="448476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1714" y="5229762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1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88109" y="4825159"/>
            <a:ext cx="84455" cy="542290"/>
          </a:xfrm>
          <a:custGeom>
            <a:avLst/>
            <a:gdLst/>
            <a:ahLst/>
            <a:cxnLst/>
            <a:rect l="l" t="t" r="r" b="b"/>
            <a:pathLst>
              <a:path w="84454" h="542289">
                <a:moveTo>
                  <a:pt x="31195" y="0"/>
                </a:moveTo>
                <a:lnTo>
                  <a:pt x="49369" y="44914"/>
                </a:lnTo>
                <a:lnTo>
                  <a:pt x="63753" y="90103"/>
                </a:lnTo>
                <a:lnTo>
                  <a:pt x="74351" y="135497"/>
                </a:lnTo>
                <a:lnTo>
                  <a:pt x="81167" y="181031"/>
                </a:lnTo>
                <a:lnTo>
                  <a:pt x="84204" y="226637"/>
                </a:lnTo>
                <a:lnTo>
                  <a:pt x="83467" y="272249"/>
                </a:lnTo>
                <a:lnTo>
                  <a:pt x="78960" y="317799"/>
                </a:lnTo>
                <a:lnTo>
                  <a:pt x="70686" y="363221"/>
                </a:lnTo>
                <a:lnTo>
                  <a:pt x="58649" y="408447"/>
                </a:lnTo>
                <a:lnTo>
                  <a:pt x="42853" y="453411"/>
                </a:lnTo>
                <a:lnTo>
                  <a:pt x="23302" y="498045"/>
                </a:lnTo>
                <a:lnTo>
                  <a:pt x="0" y="54228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01581" y="4212568"/>
            <a:ext cx="231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0" dirty="0">
                <a:latin typeface="Arial Unicode MS"/>
                <a:cs typeface="Arial Unicode MS"/>
              </a:rPr>
              <a:t>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38399" y="5413332"/>
            <a:ext cx="1005840" cy="156845"/>
          </a:xfrm>
          <a:custGeom>
            <a:avLst/>
            <a:gdLst/>
            <a:ahLst/>
            <a:cxnLst/>
            <a:rect l="l" t="t" r="r" b="b"/>
            <a:pathLst>
              <a:path w="1005839" h="156845">
                <a:moveTo>
                  <a:pt x="0" y="0"/>
                </a:moveTo>
                <a:lnTo>
                  <a:pt x="1005599" y="1562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59634" y="4507095"/>
            <a:ext cx="556895" cy="1062990"/>
          </a:xfrm>
          <a:custGeom>
            <a:avLst/>
            <a:gdLst/>
            <a:ahLst/>
            <a:cxnLst/>
            <a:rect l="l" t="t" r="r" b="b"/>
            <a:pathLst>
              <a:path w="556895" h="1062989">
                <a:moveTo>
                  <a:pt x="556799" y="0"/>
                </a:moveTo>
                <a:lnTo>
                  <a:pt x="0" y="10628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608" y="2574995"/>
            <a:ext cx="8651699" cy="63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1608" y="2574994"/>
            <a:ext cx="8651875" cy="637540"/>
          </a:xfrm>
          <a:custGeom>
            <a:avLst/>
            <a:gdLst/>
            <a:ahLst/>
            <a:cxnLst/>
            <a:rect l="l" t="t" r="r" b="b"/>
            <a:pathLst>
              <a:path w="8651875" h="637539">
                <a:moveTo>
                  <a:pt x="0" y="0"/>
                </a:moveTo>
                <a:lnTo>
                  <a:pt x="8651699" y="0"/>
                </a:lnTo>
                <a:lnTo>
                  <a:pt x="8651699" y="637499"/>
                </a:lnTo>
                <a:lnTo>
                  <a:pt x="0" y="6374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72675" y="4942016"/>
            <a:ext cx="9026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814" y="5539606"/>
            <a:ext cx="9026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9247" y="1316056"/>
            <a:ext cx="2285699" cy="554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5109998" y="4496253"/>
            <a:ext cx="4034001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0053" y="5240811"/>
            <a:ext cx="3977699" cy="646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395" y="5887142"/>
            <a:ext cx="6572099" cy="646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395" y="5887142"/>
            <a:ext cx="6572250" cy="646430"/>
          </a:xfrm>
          <a:custGeom>
            <a:avLst/>
            <a:gdLst/>
            <a:ahLst/>
            <a:cxnLst/>
            <a:rect l="l" t="t" r="r" b="b"/>
            <a:pathLst>
              <a:path w="6572250" h="646429">
                <a:moveTo>
                  <a:pt x="0" y="0"/>
                </a:moveTo>
                <a:lnTo>
                  <a:pt x="6572099" y="0"/>
                </a:lnTo>
                <a:lnTo>
                  <a:pt x="6572099" y="646199"/>
                </a:lnTo>
                <a:lnTo>
                  <a:pt x="0" y="646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178685">
              <a:lnSpc>
                <a:spcPct val="100000"/>
              </a:lnSpc>
            </a:pPr>
            <a:r>
              <a:rPr spc="-340" dirty="0"/>
              <a:t>SCARA </a:t>
            </a:r>
            <a:r>
              <a:rPr spc="-100" dirty="0"/>
              <a:t>IK</a:t>
            </a:r>
            <a:r>
              <a:rPr spc="265" dirty="0"/>
              <a:t> </a:t>
            </a:r>
            <a:r>
              <a:rPr spc="5" dirty="0">
                <a:latin typeface="Times New Roman"/>
                <a:cs typeface="Times New Roman"/>
              </a:rPr>
              <a:t>d</a:t>
            </a:r>
            <a:r>
              <a:rPr sz="5025" spc="7" baseline="-31509" dirty="0">
                <a:latin typeface="Times New Roman"/>
                <a:cs typeface="Times New Roman"/>
              </a:rPr>
              <a:t>3</a:t>
            </a:r>
            <a:endParaRPr sz="5025" baseline="-3150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7237" y="1134070"/>
            <a:ext cx="4712999" cy="412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23206" y="2971765"/>
            <a:ext cx="508000" cy="162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indent="-38100">
              <a:lnSpc>
                <a:spcPct val="100000"/>
              </a:lnSpc>
            </a:pPr>
            <a:r>
              <a:rPr sz="4200" b="1" i="1" dirty="0">
                <a:latin typeface="Times New Roman"/>
                <a:cs typeface="Times New Roman"/>
              </a:rPr>
              <a:t>d</a:t>
            </a:r>
            <a:r>
              <a:rPr sz="4200" i="1" baseline="-31746" dirty="0"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240"/>
              </a:spcBef>
            </a:pPr>
            <a:r>
              <a:rPr sz="4200" i="1" dirty="0">
                <a:latin typeface="Times New Roman"/>
                <a:cs typeface="Times New Roman"/>
              </a:rPr>
              <a:t>d</a:t>
            </a:r>
            <a:r>
              <a:rPr sz="4200" i="1" baseline="-31746" dirty="0">
                <a:latin typeface="Times New Roman"/>
                <a:cs typeface="Times New Roman"/>
              </a:rPr>
              <a:t>4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417" y="5490429"/>
            <a:ext cx="3118800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5416" y="5490429"/>
            <a:ext cx="3119120" cy="646430"/>
          </a:xfrm>
          <a:custGeom>
            <a:avLst/>
            <a:gdLst/>
            <a:ahLst/>
            <a:cxnLst/>
            <a:rect l="l" t="t" r="r" b="b"/>
            <a:pathLst>
              <a:path w="3119120" h="646429">
                <a:moveTo>
                  <a:pt x="0" y="0"/>
                </a:moveTo>
                <a:lnTo>
                  <a:pt x="3118800" y="0"/>
                </a:lnTo>
                <a:lnTo>
                  <a:pt x="3118800" y="646199"/>
                </a:lnTo>
                <a:lnTo>
                  <a:pt x="0" y="646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1589" y="4144263"/>
            <a:ext cx="3511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P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3917"/>
            <a:ext cx="3755055" cy="339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17182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4" name="object 4"/>
          <p:cNvSpPr/>
          <p:nvPr/>
        </p:nvSpPr>
        <p:spPr>
          <a:xfrm>
            <a:off x="246200" y="4424283"/>
            <a:ext cx="8651699" cy="63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199" y="4424282"/>
            <a:ext cx="8651875" cy="637540"/>
          </a:xfrm>
          <a:custGeom>
            <a:avLst/>
            <a:gdLst/>
            <a:ahLst/>
            <a:cxnLst/>
            <a:rect l="l" t="t" r="r" b="b"/>
            <a:pathLst>
              <a:path w="8651875" h="637539">
                <a:moveTo>
                  <a:pt x="0" y="0"/>
                </a:moveTo>
                <a:lnTo>
                  <a:pt x="8651699" y="0"/>
                </a:lnTo>
                <a:lnTo>
                  <a:pt x="8651699" y="637499"/>
                </a:lnTo>
                <a:lnTo>
                  <a:pt x="0" y="6374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501" y="6033057"/>
            <a:ext cx="2674200" cy="55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500" y="6033056"/>
            <a:ext cx="2674620" cy="554355"/>
          </a:xfrm>
          <a:custGeom>
            <a:avLst/>
            <a:gdLst/>
            <a:ahLst/>
            <a:cxnLst/>
            <a:rect l="l" t="t" r="r" b="b"/>
            <a:pathLst>
              <a:path w="2674620" h="554354">
                <a:moveTo>
                  <a:pt x="0" y="0"/>
                </a:moveTo>
                <a:lnTo>
                  <a:pt x="2674200" y="0"/>
                </a:lnTo>
                <a:lnTo>
                  <a:pt x="2674200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830" y="5270412"/>
            <a:ext cx="56381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830" y="5270412"/>
            <a:ext cx="5638800" cy="554355"/>
          </a:xfrm>
          <a:custGeom>
            <a:avLst/>
            <a:gdLst/>
            <a:ahLst/>
            <a:cxnLst/>
            <a:rect l="l" t="t" r="r" b="b"/>
            <a:pathLst>
              <a:path w="5638800" h="554354">
                <a:moveTo>
                  <a:pt x="0" y="0"/>
                </a:moveTo>
                <a:lnTo>
                  <a:pt x="5638199" y="0"/>
                </a:lnTo>
                <a:lnTo>
                  <a:pt x="5638199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9631" y="2935862"/>
            <a:ext cx="7081200" cy="1279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9630" y="2935862"/>
            <a:ext cx="7081520" cy="1280160"/>
          </a:xfrm>
          <a:custGeom>
            <a:avLst/>
            <a:gdLst/>
            <a:ahLst/>
            <a:cxnLst/>
            <a:rect l="l" t="t" r="r" b="b"/>
            <a:pathLst>
              <a:path w="7081520" h="1280160">
                <a:moveTo>
                  <a:pt x="0" y="0"/>
                </a:moveTo>
                <a:lnTo>
                  <a:pt x="7081200" y="0"/>
                </a:lnTo>
                <a:lnTo>
                  <a:pt x="7081200" y="1279799"/>
                </a:lnTo>
                <a:lnTo>
                  <a:pt x="0" y="1279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3" name="object 3"/>
          <p:cNvSpPr/>
          <p:nvPr/>
        </p:nvSpPr>
        <p:spPr>
          <a:xfrm>
            <a:off x="544020" y="1097826"/>
            <a:ext cx="5537399" cy="292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5828" y="3006907"/>
            <a:ext cx="6288899" cy="113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5828" y="3006906"/>
            <a:ext cx="6289040" cy="1137920"/>
          </a:xfrm>
          <a:custGeom>
            <a:avLst/>
            <a:gdLst/>
            <a:ahLst/>
            <a:cxnLst/>
            <a:rect l="l" t="t" r="r" b="b"/>
            <a:pathLst>
              <a:path w="6289040" h="1137920">
                <a:moveTo>
                  <a:pt x="0" y="0"/>
                </a:moveTo>
                <a:lnTo>
                  <a:pt x="6288899" y="0"/>
                </a:lnTo>
                <a:lnTo>
                  <a:pt x="6288899" y="1137599"/>
                </a:lnTo>
                <a:lnTo>
                  <a:pt x="0" y="1137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8914" y="5604280"/>
            <a:ext cx="4939499" cy="54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8913" y="4373369"/>
            <a:ext cx="4508100" cy="100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2356" y="1340402"/>
            <a:ext cx="5377180" cy="536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4894" y="1229249"/>
            <a:ext cx="6199505" cy="549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bo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356" y="1340402"/>
            <a:ext cx="5338500" cy="5360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404110">
              <a:lnSpc>
                <a:spcPct val="100000"/>
              </a:lnSpc>
            </a:pPr>
            <a:r>
              <a:rPr lang="zh-CN" altLang="en-US" spc="-170" dirty="0" smtClean="0"/>
              <a:t>工作空间</a:t>
            </a:r>
            <a:endParaRPr spc="-170" dirty="0"/>
          </a:p>
        </p:txBody>
      </p:sp>
      <p:sp>
        <p:nvSpPr>
          <p:cNvPr id="6" name="object 6"/>
          <p:cNvSpPr/>
          <p:nvPr/>
        </p:nvSpPr>
        <p:spPr>
          <a:xfrm>
            <a:off x="2269703" y="1023812"/>
            <a:ext cx="5567099" cy="5740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64894" y="1229249"/>
            <a:ext cx="6184199" cy="5498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51242" y="6452557"/>
            <a:ext cx="41783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143"/>
          </a:xfrm>
          <a:prstGeom prst="rect">
            <a:avLst/>
          </a:prstGeom>
        </p:spPr>
        <p:txBody>
          <a:bodyPr vert="horz" wrap="square" lIns="0" tIns="387226" rIns="0" bIns="0" rtlCol="0">
            <a:spAutoFit/>
          </a:bodyPr>
          <a:lstStyle/>
          <a:p>
            <a:pPr marL="1461135">
              <a:lnSpc>
                <a:spcPct val="100000"/>
              </a:lnSpc>
            </a:pPr>
            <a:r>
              <a:rPr lang="zh-CN" altLang="en-US" spc="-254" dirty="0" smtClean="0"/>
              <a:t>      逆向运动学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596896" y="957072"/>
            <a:ext cx="3950207" cy="590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155" y="2486896"/>
            <a:ext cx="645795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8040" marR="81978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spc="-50" dirty="0" smtClean="0">
                <a:latin typeface="Arial Unicode MS"/>
                <a:cs typeface="Arial Unicode MS"/>
              </a:rPr>
              <a:t>第六周：运动去耦合及逆位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98440"/>
          </a:xfrm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lang="zh-CN" altLang="en-US" spc="-210" dirty="0" smtClean="0"/>
              <a:t>       运动去耦合</a:t>
            </a:r>
            <a:endParaRPr spc="-210" dirty="0"/>
          </a:p>
        </p:txBody>
      </p:sp>
      <p:sp>
        <p:nvSpPr>
          <p:cNvPr id="3" name="object 3"/>
          <p:cNvSpPr/>
          <p:nvPr/>
        </p:nvSpPr>
        <p:spPr>
          <a:xfrm>
            <a:off x="517816" y="1035844"/>
            <a:ext cx="7483799" cy="4973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059" y="1436222"/>
            <a:ext cx="7117800" cy="459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lang="zh-CN" altLang="en-US" spc="-210" dirty="0" smtClean="0"/>
              <a:t>        运动</a:t>
            </a:r>
            <a:r>
              <a:rPr lang="zh-CN" altLang="en-US" spc="-210" dirty="0"/>
              <a:t>去耦合</a:t>
            </a:r>
            <a:endParaRPr spc="-210" dirty="0"/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lang="zh-CN" altLang="en-US" spc="-210" dirty="0" smtClean="0"/>
              <a:t>        运动</a:t>
            </a:r>
            <a:r>
              <a:rPr lang="zh-CN" altLang="en-US" spc="-210" dirty="0"/>
              <a:t>去耦合</a:t>
            </a:r>
            <a:endParaRPr spc="-210" dirty="0"/>
          </a:p>
        </p:txBody>
      </p:sp>
      <p:sp>
        <p:nvSpPr>
          <p:cNvPr id="3" name="object 3"/>
          <p:cNvSpPr/>
          <p:nvPr/>
        </p:nvSpPr>
        <p:spPr>
          <a:xfrm>
            <a:off x="1520625" y="1499894"/>
            <a:ext cx="6102599" cy="517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047" y="1553226"/>
            <a:ext cx="4437599" cy="507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0263" y="0"/>
            <a:ext cx="4998085" cy="154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lang="zh-CN" altLang="en-US" sz="5050" spc="-195" dirty="0" smtClean="0">
                <a:latin typeface="Arial Unicode MS"/>
                <a:cs typeface="Arial Unicode MS"/>
              </a:rPr>
              <a:t>逆位</a:t>
            </a:r>
            <a:r>
              <a:rPr sz="5050" spc="-195" dirty="0" smtClean="0">
                <a:latin typeface="Arial Unicode MS"/>
                <a:cs typeface="Arial Unicode MS"/>
              </a:rPr>
              <a:t>:</a:t>
            </a:r>
            <a:endParaRPr sz="5050" dirty="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lang="zh-CN" altLang="en-US" sz="4400" spc="-130" dirty="0">
                <a:latin typeface="Arial Unicode MS"/>
                <a:cs typeface="Arial Unicode MS"/>
              </a:rPr>
              <a:t>圆柱形机器人的情况</a:t>
            </a:r>
            <a:endParaRPr sz="4400" dirty="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978441" y="2226334"/>
            <a:ext cx="389255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075" y="4825489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59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2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2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59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6"/>
                </a:lnTo>
                <a:lnTo>
                  <a:pt x="109294" y="752920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3671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0" y="0"/>
                </a:moveTo>
                <a:lnTo>
                  <a:pt x="2966437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616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0" y="108104"/>
                </a:moveTo>
                <a:lnTo>
                  <a:pt x="162449" y="92356"/>
                </a:lnTo>
                <a:lnTo>
                  <a:pt x="27883" y="0"/>
                </a:lnTo>
                <a:lnTo>
                  <a:pt x="0" y="10810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8" y="2645473"/>
            <a:ext cx="0" cy="2780665"/>
          </a:xfrm>
          <a:custGeom>
            <a:avLst/>
            <a:gdLst/>
            <a:ahLst/>
            <a:cxnLst/>
            <a:rect l="l" t="t" r="r" b="b"/>
            <a:pathLst>
              <a:path h="2780665">
                <a:moveTo>
                  <a:pt x="0" y="27803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6177" y="249210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1998" y="5425873"/>
            <a:ext cx="292735" cy="401955"/>
          </a:xfrm>
          <a:custGeom>
            <a:avLst/>
            <a:gdLst/>
            <a:ahLst/>
            <a:cxnLst/>
            <a:rect l="l" t="t" r="r" b="b"/>
            <a:pathLst>
              <a:path w="292735" h="401954">
                <a:moveTo>
                  <a:pt x="0" y="0"/>
                </a:moveTo>
                <a:lnTo>
                  <a:pt x="292145" y="401673"/>
                </a:lnTo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7882" y="5741285"/>
            <a:ext cx="149860" cy="173990"/>
          </a:xfrm>
          <a:custGeom>
            <a:avLst/>
            <a:gdLst/>
            <a:ahLst/>
            <a:cxnLst/>
            <a:rect l="l" t="t" r="r" b="b"/>
            <a:pathLst>
              <a:path w="149860" h="173989">
                <a:moveTo>
                  <a:pt x="86260" y="86261"/>
                </a:moveTo>
                <a:lnTo>
                  <a:pt x="0" y="72644"/>
                </a:lnTo>
                <a:lnTo>
                  <a:pt x="149732" y="173529"/>
                </a:lnTo>
                <a:lnTo>
                  <a:pt x="99878" y="0"/>
                </a:lnTo>
                <a:lnTo>
                  <a:pt x="86260" y="86261"/>
                </a:lnTo>
                <a:close/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3635" y="5846464"/>
            <a:ext cx="1586230" cy="128270"/>
          </a:xfrm>
          <a:custGeom>
            <a:avLst/>
            <a:gdLst/>
            <a:ahLst/>
            <a:cxnLst/>
            <a:rect l="l" t="t" r="r" b="b"/>
            <a:pathLst>
              <a:path w="1586229" h="128270">
                <a:moveTo>
                  <a:pt x="1586170" y="126304"/>
                </a:moveTo>
                <a:lnTo>
                  <a:pt x="1546632" y="127047"/>
                </a:lnTo>
                <a:lnTo>
                  <a:pt x="1484581" y="127835"/>
                </a:lnTo>
                <a:lnTo>
                  <a:pt x="1437346" y="128138"/>
                </a:lnTo>
                <a:lnTo>
                  <a:pt x="1390165" y="128182"/>
                </a:lnTo>
                <a:lnTo>
                  <a:pt x="1343052" y="127971"/>
                </a:lnTo>
                <a:lnTo>
                  <a:pt x="1296023" y="127504"/>
                </a:lnTo>
                <a:lnTo>
                  <a:pt x="1243886" y="126688"/>
                </a:lnTo>
                <a:lnTo>
                  <a:pt x="1191892" y="125559"/>
                </a:lnTo>
                <a:lnTo>
                  <a:pt x="1140062" y="124119"/>
                </a:lnTo>
                <a:lnTo>
                  <a:pt x="1088418" y="122370"/>
                </a:lnTo>
                <a:lnTo>
                  <a:pt x="1036980" y="120312"/>
                </a:lnTo>
                <a:lnTo>
                  <a:pt x="985769" y="117948"/>
                </a:lnTo>
                <a:lnTo>
                  <a:pt x="934807" y="115279"/>
                </a:lnTo>
                <a:lnTo>
                  <a:pt x="884114" y="112306"/>
                </a:lnTo>
                <a:lnTo>
                  <a:pt x="833711" y="109030"/>
                </a:lnTo>
                <a:lnTo>
                  <a:pt x="780683" y="105234"/>
                </a:lnTo>
                <a:lnTo>
                  <a:pt x="728028" y="101103"/>
                </a:lnTo>
                <a:lnTo>
                  <a:pt x="675773" y="96637"/>
                </a:lnTo>
                <a:lnTo>
                  <a:pt x="623941" y="91839"/>
                </a:lnTo>
                <a:lnTo>
                  <a:pt x="572557" y="86710"/>
                </a:lnTo>
                <a:lnTo>
                  <a:pt x="521647" y="81253"/>
                </a:lnTo>
                <a:lnTo>
                  <a:pt x="471235" y="75468"/>
                </a:lnTo>
                <a:lnTo>
                  <a:pt x="421347" y="69358"/>
                </a:lnTo>
                <a:lnTo>
                  <a:pt x="372006" y="62924"/>
                </a:lnTo>
                <a:lnTo>
                  <a:pt x="323238" y="56168"/>
                </a:lnTo>
                <a:lnTo>
                  <a:pt x="275069" y="49091"/>
                </a:lnTo>
                <a:lnTo>
                  <a:pt x="227522" y="41696"/>
                </a:lnTo>
                <a:lnTo>
                  <a:pt x="180622" y="33984"/>
                </a:lnTo>
                <a:lnTo>
                  <a:pt x="134396" y="25957"/>
                </a:lnTo>
                <a:lnTo>
                  <a:pt x="88866" y="17616"/>
                </a:lnTo>
                <a:lnTo>
                  <a:pt x="44059" y="8963"/>
                </a:lnTo>
                <a:lnTo>
                  <a:pt x="0" y="0"/>
                </a:lnTo>
              </a:path>
            </a:pathLst>
          </a:custGeom>
          <a:ln w="50799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6139" y="5912996"/>
            <a:ext cx="172085" cy="123825"/>
          </a:xfrm>
          <a:custGeom>
            <a:avLst/>
            <a:gdLst/>
            <a:ahLst/>
            <a:cxnLst/>
            <a:rect l="l" t="t" r="r" b="b"/>
            <a:pathLst>
              <a:path w="172085" h="123825">
                <a:moveTo>
                  <a:pt x="63667" y="59773"/>
                </a:moveTo>
                <a:lnTo>
                  <a:pt x="3893" y="123440"/>
                </a:lnTo>
                <a:lnTo>
                  <a:pt x="171522" y="56371"/>
                </a:lnTo>
                <a:lnTo>
                  <a:pt x="0" y="0"/>
                </a:lnTo>
                <a:lnTo>
                  <a:pt x="63667" y="59773"/>
                </a:lnTo>
                <a:close/>
              </a:path>
            </a:pathLst>
          </a:custGeom>
          <a:ln w="50799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1245" y="4122626"/>
            <a:ext cx="0" cy="1852295"/>
          </a:xfrm>
          <a:custGeom>
            <a:avLst/>
            <a:gdLst/>
            <a:ahLst/>
            <a:cxnLst/>
            <a:rect l="l" t="t" r="r" b="b"/>
            <a:pathLst>
              <a:path h="1852295">
                <a:moveTo>
                  <a:pt x="0" y="1852126"/>
                </a:moveTo>
                <a:lnTo>
                  <a:pt x="0" y="0"/>
                </a:lnTo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9493" y="4014717"/>
            <a:ext cx="123825" cy="170180"/>
          </a:xfrm>
          <a:custGeom>
            <a:avLst/>
            <a:gdLst/>
            <a:ahLst/>
            <a:cxnLst/>
            <a:rect l="l" t="t" r="r" b="b"/>
            <a:pathLst>
              <a:path w="123825" h="170179">
                <a:moveTo>
                  <a:pt x="61751" y="107908"/>
                </a:moveTo>
                <a:lnTo>
                  <a:pt x="123502" y="169660"/>
                </a:lnTo>
                <a:lnTo>
                  <a:pt x="61751" y="0"/>
                </a:lnTo>
                <a:lnTo>
                  <a:pt x="0" y="169660"/>
                </a:lnTo>
                <a:lnTo>
                  <a:pt x="61751" y="107908"/>
                </a:lnTo>
                <a:close/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1996" y="4134413"/>
            <a:ext cx="346710" cy="1266190"/>
          </a:xfrm>
          <a:custGeom>
            <a:avLst/>
            <a:gdLst/>
            <a:ahLst/>
            <a:cxnLst/>
            <a:rect l="l" t="t" r="r" b="b"/>
            <a:pathLst>
              <a:path w="346710" h="1266189">
                <a:moveTo>
                  <a:pt x="0" y="1265707"/>
                </a:moveTo>
                <a:lnTo>
                  <a:pt x="346280" y="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54427" y="3962758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10166" y="2362"/>
                </a:moveTo>
                <a:lnTo>
                  <a:pt x="141294" y="18028"/>
                </a:lnTo>
                <a:lnTo>
                  <a:pt x="163237" y="43529"/>
                </a:lnTo>
                <a:lnTo>
                  <a:pt x="174017" y="75398"/>
                </a:lnTo>
                <a:lnTo>
                  <a:pt x="171654" y="110166"/>
                </a:lnTo>
                <a:lnTo>
                  <a:pt x="155988" y="141294"/>
                </a:lnTo>
                <a:lnTo>
                  <a:pt x="130487" y="163237"/>
                </a:lnTo>
                <a:lnTo>
                  <a:pt x="98618" y="174016"/>
                </a:lnTo>
                <a:lnTo>
                  <a:pt x="63850" y="171654"/>
                </a:lnTo>
                <a:lnTo>
                  <a:pt x="32721" y="155988"/>
                </a:lnTo>
                <a:lnTo>
                  <a:pt x="10779" y="130487"/>
                </a:lnTo>
                <a:lnTo>
                  <a:pt x="0" y="98618"/>
                </a:lnTo>
                <a:lnTo>
                  <a:pt x="2362" y="63850"/>
                </a:lnTo>
                <a:lnTo>
                  <a:pt x="18028" y="32722"/>
                </a:lnTo>
                <a:lnTo>
                  <a:pt x="43529" y="10779"/>
                </a:lnTo>
                <a:lnTo>
                  <a:pt x="75398" y="0"/>
                </a:lnTo>
                <a:lnTo>
                  <a:pt x="110166" y="2362"/>
                </a:lnTo>
                <a:close/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83846" y="6032539"/>
            <a:ext cx="1149985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q</a:t>
            </a:r>
            <a:r>
              <a:rPr sz="3600" spc="-7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sz="3600" spc="-5" dirty="0">
                <a:solidFill>
                  <a:srgbClr val="00B050"/>
                </a:solidFill>
                <a:latin typeface="Times New Roman"/>
                <a:cs typeface="Times New Roman"/>
              </a:rPr>
              <a:t>=</a:t>
            </a:r>
            <a:r>
              <a:rPr sz="3600" spc="-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B050"/>
                </a:solidFill>
                <a:latin typeface="Times New Roman"/>
                <a:cs typeface="Times New Roman"/>
              </a:rPr>
              <a:t>θ</a:t>
            </a:r>
            <a:r>
              <a:rPr sz="3600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7335" y="5071826"/>
            <a:ext cx="1324610" cy="657225"/>
          </a:xfrm>
          <a:custGeom>
            <a:avLst/>
            <a:gdLst/>
            <a:ahLst/>
            <a:cxnLst/>
            <a:rect l="l" t="t" r="r" b="b"/>
            <a:pathLst>
              <a:path w="1324610" h="657225">
                <a:moveTo>
                  <a:pt x="0" y="0"/>
                </a:moveTo>
                <a:lnTo>
                  <a:pt x="1324199" y="0"/>
                </a:lnTo>
                <a:lnTo>
                  <a:pt x="1324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69403" y="561191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1563" y="5105663"/>
            <a:ext cx="1236345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4275"/>
              </a:lnSpc>
            </a:pP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-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3600" baseline="-31250">
              <a:latin typeface="Times New Roman"/>
              <a:cs typeface="Times New Roman"/>
            </a:endParaRPr>
          </a:p>
          <a:p>
            <a:pPr marR="33655" algn="r">
              <a:lnSpc>
                <a:spcPts val="4275"/>
              </a:lnSpc>
            </a:pPr>
            <a:r>
              <a:rPr sz="3600" i="1" spc="-5" dirty="0"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31075" y="1857897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60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3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3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60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7"/>
                </a:lnTo>
                <a:lnTo>
                  <a:pt x="109294" y="752921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68243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2966436" y="0"/>
                </a:moveTo>
                <a:lnTo>
                  <a:pt x="0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1973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134565" y="0"/>
                </a:moveTo>
                <a:lnTo>
                  <a:pt x="0" y="92356"/>
                </a:lnTo>
                <a:lnTo>
                  <a:pt x="162448" y="108104"/>
                </a:lnTo>
                <a:lnTo>
                  <a:pt x="13456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50640" y="289190"/>
            <a:ext cx="6035675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1715" marR="5080" indent="-2279650">
              <a:lnSpc>
                <a:spcPct val="100200"/>
              </a:lnSpc>
            </a:pPr>
            <a:r>
              <a:rPr lang="zh-CN" altLang="en-US" spc="-145" dirty="0"/>
              <a:t>圆柱坐标</a:t>
            </a:r>
            <a:r>
              <a:rPr spc="-455" dirty="0" smtClean="0"/>
              <a:t>(</a:t>
            </a:r>
            <a:r>
              <a:rPr spc="-455" dirty="0"/>
              <a:t>RPP)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83005" y="2137102"/>
            <a:ext cx="1724660" cy="277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2865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z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spc="-5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  <a:spcBef>
                <a:spcPts val="3735"/>
              </a:spcBef>
            </a:pP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2 </a:t>
            </a:r>
            <a:r>
              <a:rPr sz="3600" spc="-5" dirty="0">
                <a:solidFill>
                  <a:srgbClr val="0070C0"/>
                </a:solidFill>
                <a:latin typeface="Times New Roman"/>
                <a:cs typeface="Times New Roman"/>
              </a:rPr>
              <a:t>=</a:t>
            </a:r>
            <a:r>
              <a:rPr sz="3600" spc="-3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d</a:t>
            </a:r>
            <a:r>
              <a:rPr sz="3600" i="1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2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0555" y="2978906"/>
            <a:ext cx="3377399" cy="55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555" y="2978905"/>
            <a:ext cx="3377565" cy="554355"/>
          </a:xfrm>
          <a:custGeom>
            <a:avLst/>
            <a:gdLst/>
            <a:ahLst/>
            <a:cxnLst/>
            <a:rect l="l" t="t" r="r" b="b"/>
            <a:pathLst>
              <a:path w="3377565" h="554354">
                <a:moveTo>
                  <a:pt x="0" y="0"/>
                </a:moveTo>
                <a:lnTo>
                  <a:pt x="3377399" y="0"/>
                </a:lnTo>
                <a:lnTo>
                  <a:pt x="3377399" y="554100"/>
                </a:lnTo>
                <a:lnTo>
                  <a:pt x="0" y="55410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096" y="3767588"/>
            <a:ext cx="3085199" cy="67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095" y="3767587"/>
            <a:ext cx="3085465" cy="671195"/>
          </a:xfrm>
          <a:custGeom>
            <a:avLst/>
            <a:gdLst/>
            <a:ahLst/>
            <a:cxnLst/>
            <a:rect l="l" t="t" r="r" b="b"/>
            <a:pathLst>
              <a:path w="3085465" h="671195">
                <a:moveTo>
                  <a:pt x="0" y="0"/>
                </a:moveTo>
                <a:lnTo>
                  <a:pt x="3085199" y="0"/>
                </a:lnTo>
                <a:lnTo>
                  <a:pt x="3085199" y="670799"/>
                </a:lnTo>
                <a:lnTo>
                  <a:pt x="0" y="67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6478" y="4794827"/>
            <a:ext cx="1442400" cy="55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478" y="4794827"/>
            <a:ext cx="1442720" cy="554355"/>
          </a:xfrm>
          <a:custGeom>
            <a:avLst/>
            <a:gdLst/>
            <a:ahLst/>
            <a:cxnLst/>
            <a:rect l="l" t="t" r="r" b="b"/>
            <a:pathLst>
              <a:path w="1442720" h="554354">
                <a:moveTo>
                  <a:pt x="0" y="0"/>
                </a:moveTo>
                <a:lnTo>
                  <a:pt x="1442400" y="0"/>
                </a:lnTo>
                <a:lnTo>
                  <a:pt x="1442400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04841" y="3297253"/>
            <a:ext cx="16118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8479" y="882584"/>
            <a:ext cx="4437599" cy="507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909955">
              <a:lnSpc>
                <a:spcPct val="100000"/>
              </a:lnSpc>
            </a:pPr>
            <a:r>
              <a:rPr lang="zh-CN" altLang="en-US" spc="100" dirty="0" smtClean="0"/>
              <a:t>     手腕</a:t>
            </a:r>
            <a:r>
              <a:rPr lang="zh-CN" altLang="en-US" spc="100" dirty="0"/>
              <a:t>中心旋转</a:t>
            </a:r>
            <a:endParaRPr spc="-130" dirty="0"/>
          </a:p>
        </p:txBody>
      </p:sp>
      <p:sp>
        <p:nvSpPr>
          <p:cNvPr id="5" name="object 5"/>
          <p:cNvSpPr/>
          <p:nvPr/>
        </p:nvSpPr>
        <p:spPr>
          <a:xfrm>
            <a:off x="278525" y="3422237"/>
            <a:ext cx="5685599" cy="184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27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075" y="4825489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59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2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2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59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6"/>
                </a:lnTo>
                <a:lnTo>
                  <a:pt x="109294" y="752920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3671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0" y="0"/>
                </a:moveTo>
                <a:lnTo>
                  <a:pt x="2966437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616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0" y="108104"/>
                </a:moveTo>
                <a:lnTo>
                  <a:pt x="162449" y="92356"/>
                </a:lnTo>
                <a:lnTo>
                  <a:pt x="27883" y="0"/>
                </a:lnTo>
                <a:lnTo>
                  <a:pt x="0" y="10810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8" y="2645473"/>
            <a:ext cx="0" cy="2780665"/>
          </a:xfrm>
          <a:custGeom>
            <a:avLst/>
            <a:gdLst/>
            <a:ahLst/>
            <a:cxnLst/>
            <a:rect l="l" t="t" r="r" b="b"/>
            <a:pathLst>
              <a:path h="2780665">
                <a:moveTo>
                  <a:pt x="0" y="27803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6177" y="249210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1245" y="4122626"/>
            <a:ext cx="0" cy="1852295"/>
          </a:xfrm>
          <a:custGeom>
            <a:avLst/>
            <a:gdLst/>
            <a:ahLst/>
            <a:cxnLst/>
            <a:rect l="l" t="t" r="r" b="b"/>
            <a:pathLst>
              <a:path h="1852295">
                <a:moveTo>
                  <a:pt x="0" y="1852126"/>
                </a:moveTo>
                <a:lnTo>
                  <a:pt x="0" y="0"/>
                </a:lnTo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09493" y="4014717"/>
            <a:ext cx="123825" cy="170180"/>
          </a:xfrm>
          <a:custGeom>
            <a:avLst/>
            <a:gdLst/>
            <a:ahLst/>
            <a:cxnLst/>
            <a:rect l="l" t="t" r="r" b="b"/>
            <a:pathLst>
              <a:path w="123825" h="170179">
                <a:moveTo>
                  <a:pt x="61751" y="107908"/>
                </a:moveTo>
                <a:lnTo>
                  <a:pt x="123502" y="169660"/>
                </a:lnTo>
                <a:lnTo>
                  <a:pt x="61751" y="0"/>
                </a:lnTo>
                <a:lnTo>
                  <a:pt x="0" y="169660"/>
                </a:lnTo>
                <a:lnTo>
                  <a:pt x="61751" y="107908"/>
                </a:lnTo>
                <a:close/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1996" y="4134413"/>
            <a:ext cx="346710" cy="1266190"/>
          </a:xfrm>
          <a:custGeom>
            <a:avLst/>
            <a:gdLst/>
            <a:ahLst/>
            <a:cxnLst/>
            <a:rect l="l" t="t" r="r" b="b"/>
            <a:pathLst>
              <a:path w="346710" h="1266189">
                <a:moveTo>
                  <a:pt x="0" y="1265707"/>
                </a:moveTo>
                <a:lnTo>
                  <a:pt x="346280" y="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427" y="3962758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10166" y="2362"/>
                </a:moveTo>
                <a:lnTo>
                  <a:pt x="141294" y="18028"/>
                </a:lnTo>
                <a:lnTo>
                  <a:pt x="163237" y="43529"/>
                </a:lnTo>
                <a:lnTo>
                  <a:pt x="174017" y="75398"/>
                </a:lnTo>
                <a:lnTo>
                  <a:pt x="171654" y="110166"/>
                </a:lnTo>
                <a:lnTo>
                  <a:pt x="155988" y="141294"/>
                </a:lnTo>
                <a:lnTo>
                  <a:pt x="130487" y="163237"/>
                </a:lnTo>
                <a:lnTo>
                  <a:pt x="98618" y="174016"/>
                </a:lnTo>
                <a:lnTo>
                  <a:pt x="63850" y="171654"/>
                </a:lnTo>
                <a:lnTo>
                  <a:pt x="32721" y="155988"/>
                </a:lnTo>
                <a:lnTo>
                  <a:pt x="10779" y="130487"/>
                </a:lnTo>
                <a:lnTo>
                  <a:pt x="0" y="98618"/>
                </a:lnTo>
                <a:lnTo>
                  <a:pt x="2362" y="63850"/>
                </a:lnTo>
                <a:lnTo>
                  <a:pt x="18028" y="32722"/>
                </a:lnTo>
                <a:lnTo>
                  <a:pt x="43529" y="10779"/>
                </a:lnTo>
                <a:lnTo>
                  <a:pt x="75398" y="0"/>
                </a:lnTo>
                <a:lnTo>
                  <a:pt x="110166" y="2362"/>
                </a:lnTo>
                <a:close/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69403" y="561191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0535" y="564278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1075" y="1857897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60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3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3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60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7"/>
                </a:lnTo>
                <a:lnTo>
                  <a:pt x="109294" y="752921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8243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2966436" y="0"/>
                </a:moveTo>
                <a:lnTo>
                  <a:pt x="0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73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134565" y="0"/>
                </a:moveTo>
                <a:lnTo>
                  <a:pt x="0" y="92356"/>
                </a:lnTo>
                <a:lnTo>
                  <a:pt x="162448" y="108104"/>
                </a:lnTo>
                <a:lnTo>
                  <a:pt x="13456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484252" y="252398"/>
            <a:ext cx="4142104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605" marR="5080" indent="-1399540">
              <a:lnSpc>
                <a:spcPts val="5250"/>
              </a:lnSpc>
            </a:pPr>
            <a:r>
              <a:rPr sz="4400" spc="-75" dirty="0" smtClean="0"/>
              <a:t> </a:t>
            </a:r>
            <a:r>
              <a:rPr sz="4400" spc="-305" dirty="0"/>
              <a:t>SCARA </a:t>
            </a:r>
            <a:r>
              <a:rPr lang="zh-CN" altLang="en-US" sz="4400" spc="-305" dirty="0" smtClean="0"/>
              <a:t>的第一部分</a:t>
            </a:r>
            <a:r>
              <a:rPr sz="4400" spc="-305" dirty="0" smtClean="0"/>
              <a:t> </a:t>
            </a:r>
            <a:r>
              <a:rPr sz="4400" spc="-365" dirty="0"/>
              <a:t>(RRP)</a:t>
            </a:r>
            <a:endParaRPr sz="4400" dirty="0"/>
          </a:p>
        </p:txBody>
      </p:sp>
      <p:sp>
        <p:nvSpPr>
          <p:cNvPr id="18" name="object 18"/>
          <p:cNvSpPr/>
          <p:nvPr/>
        </p:nvSpPr>
        <p:spPr>
          <a:xfrm>
            <a:off x="5304841" y="3297253"/>
            <a:ext cx="1611899" cy="55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8798" y="5425873"/>
            <a:ext cx="433705" cy="381000"/>
          </a:xfrm>
          <a:custGeom>
            <a:avLst/>
            <a:gdLst/>
            <a:ahLst/>
            <a:cxnLst/>
            <a:rect l="l" t="t" r="r" b="b"/>
            <a:pathLst>
              <a:path w="433704" h="381000">
                <a:moveTo>
                  <a:pt x="433199" y="0"/>
                </a:moveTo>
                <a:lnTo>
                  <a:pt x="0" y="380699"/>
                </a:lnTo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8745" y="5806452"/>
            <a:ext cx="833119" cy="168910"/>
          </a:xfrm>
          <a:custGeom>
            <a:avLst/>
            <a:gdLst/>
            <a:ahLst/>
            <a:cxnLst/>
            <a:rect l="l" t="t" r="r" b="b"/>
            <a:pathLst>
              <a:path w="833120" h="168910">
                <a:moveTo>
                  <a:pt x="832499" y="168299"/>
                </a:moveTo>
                <a:lnTo>
                  <a:pt x="0" y="0"/>
                </a:lnTo>
              </a:path>
            </a:pathLst>
          </a:custGeom>
          <a:ln w="507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83005" y="2137102"/>
            <a:ext cx="1724660" cy="365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2865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z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spc="-5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  <a:p>
            <a:pPr marL="469900" marR="5080" indent="30480">
              <a:lnSpc>
                <a:spcPct val="161300"/>
              </a:lnSpc>
              <a:spcBef>
                <a:spcPts val="1090"/>
              </a:spcBef>
            </a:pP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3 </a:t>
            </a:r>
            <a:r>
              <a:rPr sz="3600" spc="-5" dirty="0">
                <a:solidFill>
                  <a:srgbClr val="0070C0"/>
                </a:solidFill>
                <a:latin typeface="Times New Roman"/>
                <a:cs typeface="Times New Roman"/>
              </a:rPr>
              <a:t>=</a:t>
            </a:r>
            <a:r>
              <a:rPr sz="3600" spc="-28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d</a:t>
            </a:r>
            <a:r>
              <a:rPr sz="3600" i="1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3 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-2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θ</a:t>
            </a:r>
            <a:r>
              <a:rPr sz="3600" i="1" spc="-7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5821" y="6068687"/>
            <a:ext cx="123190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dirty="0">
                <a:solidFill>
                  <a:srgbClr val="00B05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2 </a:t>
            </a:r>
            <a:r>
              <a:rPr sz="3600" spc="-5" dirty="0">
                <a:solidFill>
                  <a:srgbClr val="00B050"/>
                </a:solidFill>
                <a:latin typeface="Times New Roman"/>
                <a:cs typeface="Times New Roman"/>
              </a:rPr>
              <a:t>=</a:t>
            </a:r>
            <a:r>
              <a:rPr sz="3600" spc="-2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θ</a:t>
            </a:r>
            <a:r>
              <a:rPr sz="3600" i="1" spc="-7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36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009" y="1267994"/>
            <a:ext cx="2814320" cy="542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697989">
              <a:lnSpc>
                <a:spcPct val="100000"/>
              </a:lnSpc>
              <a:spcBef>
                <a:spcPts val="1300"/>
              </a:spcBef>
              <a:tabLst>
                <a:tab pos="262509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28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1294" y="1239251"/>
            <a:ext cx="4642499" cy="545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822565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20545">
              <a:lnSpc>
                <a:spcPct val="100200"/>
              </a:lnSpc>
            </a:pPr>
            <a:r>
              <a:rPr lang="zh-CN" altLang="en-US" spc="-254" dirty="0"/>
              <a:t>逆</a:t>
            </a:r>
            <a:r>
              <a:rPr lang="zh-CN" altLang="en-US" spc="-254" dirty="0" smtClean="0"/>
              <a:t>位：</a:t>
            </a:r>
            <a:r>
              <a:rPr lang="zh-CN" altLang="en-US" spc="-180" dirty="0" smtClean="0"/>
              <a:t>球形</a:t>
            </a:r>
            <a:r>
              <a:rPr lang="zh-CN" altLang="en-US" spc="-180" dirty="0"/>
              <a:t>配置</a:t>
            </a:r>
            <a:r>
              <a:rPr spc="-415" dirty="0" smtClean="0"/>
              <a:t>(</a:t>
            </a:r>
            <a:r>
              <a:rPr spc="-415" dirty="0"/>
              <a:t>RRP)</a:t>
            </a:r>
          </a:p>
        </p:txBody>
      </p:sp>
      <p:sp>
        <p:nvSpPr>
          <p:cNvPr id="5" name="object 5"/>
          <p:cNvSpPr/>
          <p:nvPr/>
        </p:nvSpPr>
        <p:spPr>
          <a:xfrm>
            <a:off x="6024009" y="1267994"/>
            <a:ext cx="2814000" cy="5421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29335">
              <a:lnSpc>
                <a:spcPct val="100000"/>
              </a:lnSpc>
            </a:pPr>
            <a:r>
              <a:rPr lang="en-US" altLang="zh-CN" spc="-150" dirty="0" smtClean="0"/>
              <a:t>		</a:t>
            </a:r>
            <a:r>
              <a:rPr lang="zh-CN" altLang="en-US" spc="-150" dirty="0" smtClean="0"/>
              <a:t>球形配置</a:t>
            </a:r>
            <a:endParaRPr spc="-150" dirty="0"/>
          </a:p>
        </p:txBody>
      </p:sp>
      <p:sp>
        <p:nvSpPr>
          <p:cNvPr id="3" name="object 3"/>
          <p:cNvSpPr/>
          <p:nvPr/>
        </p:nvSpPr>
        <p:spPr>
          <a:xfrm>
            <a:off x="502844" y="1456948"/>
            <a:ext cx="4454100" cy="446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3782" y="2810526"/>
            <a:ext cx="3413399" cy="59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6173" y="4543364"/>
            <a:ext cx="4467826" cy="737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5567" y="3729455"/>
            <a:ext cx="29817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1595" y="2557613"/>
            <a:ext cx="1040765" cy="533400"/>
          </a:xfrm>
          <a:custGeom>
            <a:avLst/>
            <a:gdLst/>
            <a:ahLst/>
            <a:cxnLst/>
            <a:rect l="l" t="t" r="r" b="b"/>
            <a:pathLst>
              <a:path w="1040764" h="533400">
                <a:moveTo>
                  <a:pt x="0" y="0"/>
                </a:moveTo>
                <a:lnTo>
                  <a:pt x="1040399" y="0"/>
                </a:lnTo>
                <a:lnTo>
                  <a:pt x="1040399" y="533399"/>
                </a:lnTo>
                <a:lnTo>
                  <a:pt x="0" y="53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34128" y="1615571"/>
            <a:ext cx="3430904" cy="382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6190" algn="ctr">
              <a:lnSpc>
                <a:spcPct val="100000"/>
              </a:lnSpc>
            </a:pPr>
            <a:r>
              <a:rPr sz="32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θ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Polar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angle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163955" algn="ctr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(x,y,z)</a:t>
            </a:r>
            <a:endParaRPr sz="2800">
              <a:latin typeface="Times New Roman"/>
              <a:cs typeface="Times New Roman"/>
            </a:endParaRPr>
          </a:p>
          <a:p>
            <a:pPr marL="1654810">
              <a:lnSpc>
                <a:spcPct val="100000"/>
              </a:lnSpc>
              <a:spcBef>
                <a:spcPts val="2520"/>
              </a:spcBef>
            </a:pPr>
            <a:r>
              <a:rPr sz="32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r</a:t>
            </a:r>
            <a:r>
              <a:rPr sz="3200" i="1" spc="-7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B050"/>
                </a:solidFill>
                <a:latin typeface="Times New Roman"/>
                <a:cs typeface="Times New Roman"/>
              </a:rPr>
              <a:t>Radius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φ </a:t>
            </a:r>
            <a:r>
              <a:rPr sz="3200" spc="-5" dirty="0">
                <a:solidFill>
                  <a:srgbClr val="0070C0"/>
                </a:solidFill>
                <a:latin typeface="Times New Roman"/>
                <a:cs typeface="Times New Roman"/>
              </a:rPr>
              <a:t>Azimuth</a:t>
            </a:r>
            <a:r>
              <a:rPr sz="3200" spc="-5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Times New Roman"/>
                <a:cs typeface="Times New Roman"/>
              </a:rPr>
              <a:t>angle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r>
              <a:rPr spc="-5" dirty="0"/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202" y="5320327"/>
            <a:ext cx="135699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Where,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2057" y="5312345"/>
            <a:ext cx="4490720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refer to the </a:t>
            </a:r>
            <a:r>
              <a:rPr sz="3600" dirty="0">
                <a:latin typeface="Times New Roman"/>
                <a:cs typeface="Times New Roman"/>
              </a:rPr>
              <a:t>12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nontrivial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8195" y="5910601"/>
            <a:ext cx="173799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entries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13185" y="5872777"/>
            <a:ext cx="6851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and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9899" y="559856"/>
            <a:ext cx="2759152" cy="1654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3478" y="3458324"/>
            <a:ext cx="5411993" cy="61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5028" y="2555120"/>
            <a:ext cx="4042324" cy="615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4279" y="192502"/>
            <a:ext cx="768858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         逆</a:t>
            </a:r>
            <a:r>
              <a:rPr lang="zh-CN" altLang="en-US" dirty="0"/>
              <a:t>运动学的定义</a:t>
            </a:r>
            <a:endParaRPr spc="-75" dirty="0"/>
          </a:p>
        </p:txBody>
      </p:sp>
      <p:sp>
        <p:nvSpPr>
          <p:cNvPr id="10" name="object 10"/>
          <p:cNvSpPr/>
          <p:nvPr/>
        </p:nvSpPr>
        <p:spPr>
          <a:xfrm>
            <a:off x="4710927" y="5848978"/>
            <a:ext cx="2456248" cy="615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21539" y="5285771"/>
            <a:ext cx="1580176" cy="665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7633" y="4419354"/>
            <a:ext cx="4227951" cy="665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014331"/>
          </a:xfrm>
          <a:prstGeom prst="rect">
            <a:avLst/>
          </a:prstGeom>
        </p:spPr>
        <p:txBody>
          <a:bodyPr vert="horz" wrap="square" lIns="0" tIns="234901" rIns="0" bIns="0" rtlCol="0">
            <a:spAutoFit/>
          </a:bodyPr>
          <a:lstStyle/>
          <a:p>
            <a:pPr marL="729615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lang="zh-CN" altLang="en-US" spc="-300" dirty="0"/>
              <a:t>球形</a:t>
            </a:r>
            <a:r>
              <a:rPr spc="645" dirty="0" smtClean="0"/>
              <a:t> </a:t>
            </a:r>
            <a:r>
              <a:rPr spc="-415" dirty="0"/>
              <a:t>(RRP)</a:t>
            </a:r>
          </a:p>
        </p:txBody>
      </p:sp>
      <p:sp>
        <p:nvSpPr>
          <p:cNvPr id="3" name="object 3"/>
          <p:cNvSpPr/>
          <p:nvPr/>
        </p:nvSpPr>
        <p:spPr>
          <a:xfrm>
            <a:off x="2914733" y="1596189"/>
            <a:ext cx="3333599" cy="336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4429" y="1910173"/>
            <a:ext cx="3926204" cy="4473575"/>
          </a:xfrm>
          <a:custGeom>
            <a:avLst/>
            <a:gdLst/>
            <a:ahLst/>
            <a:cxnLst/>
            <a:rect l="l" t="t" r="r" b="b"/>
            <a:pathLst>
              <a:path w="3926204" h="4473575">
                <a:moveTo>
                  <a:pt x="0" y="0"/>
                </a:moveTo>
                <a:lnTo>
                  <a:pt x="3925874" y="0"/>
                </a:lnTo>
                <a:lnTo>
                  <a:pt x="3925874" y="4472965"/>
                </a:lnTo>
                <a:lnTo>
                  <a:pt x="0" y="44729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7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2267" y="1340627"/>
            <a:ext cx="5584855" cy="548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09972" y="1023101"/>
            <a:ext cx="48069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4200" spc="-232" baseline="-31746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r>
              <a:rPr spc="-5" dirty="0"/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09057" y="3376353"/>
            <a:ext cx="2796540" cy="315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990">
              <a:lnSpc>
                <a:spcPct val="100000"/>
              </a:lnSpc>
            </a:pPr>
            <a:r>
              <a:rPr sz="4200" spc="-200" dirty="0">
                <a:solidFill>
                  <a:srgbClr val="00B050"/>
                </a:solidFill>
                <a:latin typeface="Arial Unicode MS"/>
                <a:cs typeface="Arial Unicode MS"/>
              </a:rPr>
              <a:t>d</a:t>
            </a:r>
            <a:r>
              <a:rPr sz="4200" spc="-300" baseline="-31746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25"/>
              </a:spcBef>
            </a:pPr>
            <a:r>
              <a:rPr sz="4200" spc="-80" dirty="0">
                <a:solidFill>
                  <a:srgbClr val="0070C0"/>
                </a:solidFill>
                <a:latin typeface="Arial Unicode MS"/>
                <a:cs typeface="Arial Unicode MS"/>
              </a:rPr>
              <a:t>θ</a:t>
            </a:r>
            <a:r>
              <a:rPr sz="4200" spc="-120" baseline="-31746" dirty="0">
                <a:solidFill>
                  <a:srgbClr val="0070C0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009" y="1267994"/>
            <a:ext cx="2814320" cy="542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697989">
              <a:lnSpc>
                <a:spcPct val="100000"/>
              </a:lnSpc>
              <a:spcBef>
                <a:spcPts val="1300"/>
              </a:spcBef>
              <a:tabLst>
                <a:tab pos="262509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31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4769" y="4371282"/>
            <a:ext cx="3835200" cy="100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768" y="4371282"/>
            <a:ext cx="3835400" cy="1002030"/>
          </a:xfrm>
          <a:custGeom>
            <a:avLst/>
            <a:gdLst/>
            <a:ahLst/>
            <a:cxnLst/>
            <a:rect l="l" t="t" r="r" b="b"/>
            <a:pathLst>
              <a:path w="3835400" h="1002029">
                <a:moveTo>
                  <a:pt x="0" y="0"/>
                </a:moveTo>
                <a:lnTo>
                  <a:pt x="3835200" y="0"/>
                </a:lnTo>
                <a:lnTo>
                  <a:pt x="3835200" y="1001999"/>
                </a:lnTo>
                <a:lnTo>
                  <a:pt x="0" y="1001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184" y="3164995"/>
            <a:ext cx="4894499" cy="110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184" y="3164994"/>
            <a:ext cx="4894580" cy="1106805"/>
          </a:xfrm>
          <a:custGeom>
            <a:avLst/>
            <a:gdLst/>
            <a:ahLst/>
            <a:cxnLst/>
            <a:rect l="l" t="t" r="r" b="b"/>
            <a:pathLst>
              <a:path w="4894580" h="1106804">
                <a:moveTo>
                  <a:pt x="0" y="0"/>
                </a:moveTo>
                <a:lnTo>
                  <a:pt x="4894499" y="0"/>
                </a:lnTo>
                <a:lnTo>
                  <a:pt x="4894499" y="1106399"/>
                </a:lnTo>
                <a:lnTo>
                  <a:pt x="0" y="11063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4009" y="1267994"/>
            <a:ext cx="2814000" cy="542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729615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lang="zh-CN" altLang="en-US" spc="-425" dirty="0" smtClean="0"/>
              <a:t>球形</a:t>
            </a:r>
            <a:r>
              <a:rPr spc="-415" dirty="0" smtClean="0"/>
              <a:t>(</a:t>
            </a:r>
            <a:r>
              <a:rPr spc="-415" dirty="0"/>
              <a:t>RRP)</a:t>
            </a:r>
          </a:p>
        </p:txBody>
      </p:sp>
      <p:sp>
        <p:nvSpPr>
          <p:cNvPr id="9" name="object 9"/>
          <p:cNvSpPr/>
          <p:nvPr/>
        </p:nvSpPr>
        <p:spPr>
          <a:xfrm>
            <a:off x="6702330" y="1267996"/>
            <a:ext cx="1155065" cy="456565"/>
          </a:xfrm>
          <a:custGeom>
            <a:avLst/>
            <a:gdLst/>
            <a:ahLst/>
            <a:cxnLst/>
            <a:rect l="l" t="t" r="r" b="b"/>
            <a:pathLst>
              <a:path w="1155065" h="456564">
                <a:moveTo>
                  <a:pt x="469302" y="456190"/>
                </a:moveTo>
                <a:lnTo>
                  <a:pt x="397645" y="447317"/>
                </a:lnTo>
                <a:lnTo>
                  <a:pt x="330652" y="435716"/>
                </a:lnTo>
                <a:lnTo>
                  <a:pt x="268703" y="421605"/>
                </a:lnTo>
                <a:lnTo>
                  <a:pt x="212175" y="405204"/>
                </a:lnTo>
                <a:lnTo>
                  <a:pt x="161445" y="386730"/>
                </a:lnTo>
                <a:lnTo>
                  <a:pt x="116892" y="366402"/>
                </a:lnTo>
                <a:lnTo>
                  <a:pt x="78894" y="344437"/>
                </a:lnTo>
                <a:lnTo>
                  <a:pt x="47827" y="321056"/>
                </a:lnTo>
                <a:lnTo>
                  <a:pt x="8002" y="270914"/>
                </a:lnTo>
                <a:lnTo>
                  <a:pt x="0" y="244590"/>
                </a:lnTo>
                <a:lnTo>
                  <a:pt x="440" y="217723"/>
                </a:lnTo>
                <a:lnTo>
                  <a:pt x="24792" y="167382"/>
                </a:lnTo>
                <a:lnTo>
                  <a:pt x="72643" y="124372"/>
                </a:lnTo>
                <a:lnTo>
                  <a:pt x="141598" y="86421"/>
                </a:lnTo>
                <a:lnTo>
                  <a:pt x="183066" y="69596"/>
                </a:lnTo>
                <a:lnTo>
                  <a:pt x="228702" y="54340"/>
                </a:lnTo>
                <a:lnTo>
                  <a:pt x="278138" y="40754"/>
                </a:lnTo>
                <a:lnTo>
                  <a:pt x="331003" y="28940"/>
                </a:lnTo>
                <a:lnTo>
                  <a:pt x="386929" y="18999"/>
                </a:lnTo>
                <a:lnTo>
                  <a:pt x="445547" y="11034"/>
                </a:lnTo>
                <a:lnTo>
                  <a:pt x="506487" y="5144"/>
                </a:lnTo>
                <a:lnTo>
                  <a:pt x="569381" y="1432"/>
                </a:lnTo>
                <a:lnTo>
                  <a:pt x="633858" y="0"/>
                </a:lnTo>
                <a:lnTo>
                  <a:pt x="699551" y="947"/>
                </a:lnTo>
                <a:lnTo>
                  <a:pt x="760641" y="4015"/>
                </a:lnTo>
                <a:lnTo>
                  <a:pt x="819656" y="9079"/>
                </a:lnTo>
                <a:lnTo>
                  <a:pt x="876340" y="16035"/>
                </a:lnTo>
                <a:lnTo>
                  <a:pt x="930434" y="24784"/>
                </a:lnTo>
                <a:lnTo>
                  <a:pt x="981682" y="35221"/>
                </a:lnTo>
                <a:lnTo>
                  <a:pt x="1029824" y="47246"/>
                </a:lnTo>
                <a:lnTo>
                  <a:pt x="1074604" y="60756"/>
                </a:lnTo>
                <a:lnTo>
                  <a:pt x="1115765" y="75649"/>
                </a:lnTo>
                <a:lnTo>
                  <a:pt x="1153048" y="91823"/>
                </a:lnTo>
                <a:lnTo>
                  <a:pt x="1154456" y="9250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15809" y="1322593"/>
            <a:ext cx="145415" cy="150495"/>
          </a:xfrm>
          <a:custGeom>
            <a:avLst/>
            <a:gdLst/>
            <a:ahLst/>
            <a:cxnLst/>
            <a:rect l="l" t="t" r="r" b="b"/>
            <a:pathLst>
              <a:path w="145415" h="150494">
                <a:moveTo>
                  <a:pt x="0" y="75810"/>
                </a:moveTo>
                <a:lnTo>
                  <a:pt x="145121" y="150491"/>
                </a:lnTo>
                <a:lnTo>
                  <a:pt x="81955" y="0"/>
                </a:lnTo>
                <a:lnTo>
                  <a:pt x="0" y="7581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5863" y="1924157"/>
            <a:ext cx="262890" cy="1282700"/>
          </a:xfrm>
          <a:custGeom>
            <a:avLst/>
            <a:gdLst/>
            <a:ahLst/>
            <a:cxnLst/>
            <a:rect l="l" t="t" r="r" b="b"/>
            <a:pathLst>
              <a:path w="262890" h="1282700">
                <a:moveTo>
                  <a:pt x="0" y="344431"/>
                </a:moveTo>
                <a:lnTo>
                  <a:pt x="4947" y="304022"/>
                </a:lnTo>
                <a:lnTo>
                  <a:pt x="12290" y="254277"/>
                </a:lnTo>
                <a:lnTo>
                  <a:pt x="20563" y="208170"/>
                </a:lnTo>
                <a:lnTo>
                  <a:pt x="29697" y="165950"/>
                </a:lnTo>
                <a:lnTo>
                  <a:pt x="39620" y="127863"/>
                </a:lnTo>
                <a:lnTo>
                  <a:pt x="61550" y="65078"/>
                </a:lnTo>
                <a:lnTo>
                  <a:pt x="85786" y="21798"/>
                </a:lnTo>
                <a:lnTo>
                  <a:pt x="111762" y="0"/>
                </a:lnTo>
                <a:lnTo>
                  <a:pt x="138910" y="1664"/>
                </a:lnTo>
                <a:lnTo>
                  <a:pt x="169103" y="32921"/>
                </a:lnTo>
                <a:lnTo>
                  <a:pt x="196265" y="92071"/>
                </a:lnTo>
                <a:lnTo>
                  <a:pt x="208495" y="130938"/>
                </a:lnTo>
                <a:lnTo>
                  <a:pt x="219710" y="175377"/>
                </a:lnTo>
                <a:lnTo>
                  <a:pt x="229824" y="224921"/>
                </a:lnTo>
                <a:lnTo>
                  <a:pt x="238752" y="279103"/>
                </a:lnTo>
                <a:lnTo>
                  <a:pt x="246407" y="337456"/>
                </a:lnTo>
                <a:lnTo>
                  <a:pt x="252705" y="399512"/>
                </a:lnTo>
                <a:lnTo>
                  <a:pt x="257558" y="464804"/>
                </a:lnTo>
                <a:lnTo>
                  <a:pt x="260882" y="532865"/>
                </a:lnTo>
                <a:lnTo>
                  <a:pt x="262591" y="603228"/>
                </a:lnTo>
                <a:lnTo>
                  <a:pt x="262598" y="675426"/>
                </a:lnTo>
                <a:lnTo>
                  <a:pt x="260871" y="747183"/>
                </a:lnTo>
                <a:lnTo>
                  <a:pt x="257496" y="816254"/>
                </a:lnTo>
                <a:lnTo>
                  <a:pt x="252571" y="882217"/>
                </a:lnTo>
                <a:lnTo>
                  <a:pt x="246192" y="944651"/>
                </a:lnTo>
                <a:lnTo>
                  <a:pt x="238454" y="1003137"/>
                </a:lnTo>
                <a:lnTo>
                  <a:pt x="229455" y="1057254"/>
                </a:lnTo>
                <a:lnTo>
                  <a:pt x="219291" y="1106579"/>
                </a:lnTo>
                <a:lnTo>
                  <a:pt x="208058" y="1150693"/>
                </a:lnTo>
                <a:lnTo>
                  <a:pt x="195852" y="1189175"/>
                </a:lnTo>
                <a:lnTo>
                  <a:pt x="168909" y="1247559"/>
                </a:lnTo>
                <a:lnTo>
                  <a:pt x="139232" y="1278364"/>
                </a:lnTo>
                <a:lnTo>
                  <a:pt x="123609" y="128237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0186" y="2264575"/>
            <a:ext cx="111760" cy="157480"/>
          </a:xfrm>
          <a:custGeom>
            <a:avLst/>
            <a:gdLst/>
            <a:ahLst/>
            <a:cxnLst/>
            <a:rect l="l" t="t" r="r" b="b"/>
            <a:pathLst>
              <a:path w="111759" h="157480">
                <a:moveTo>
                  <a:pt x="0" y="0"/>
                </a:moveTo>
                <a:lnTo>
                  <a:pt x="44651" y="156983"/>
                </a:lnTo>
                <a:lnTo>
                  <a:pt x="111353" y="802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9242" y="1338331"/>
            <a:ext cx="5108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6807" y="2572658"/>
            <a:ext cx="457192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7144" y="3223018"/>
            <a:ext cx="541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3917" y="2799887"/>
            <a:ext cx="391160" cy="814069"/>
          </a:xfrm>
          <a:custGeom>
            <a:avLst/>
            <a:gdLst/>
            <a:ahLst/>
            <a:cxnLst/>
            <a:rect l="l" t="t" r="r" b="b"/>
            <a:pathLst>
              <a:path w="391159" h="814070">
                <a:moveTo>
                  <a:pt x="0" y="0"/>
                </a:moveTo>
                <a:lnTo>
                  <a:pt x="390668" y="81363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4024" y="2695977"/>
            <a:ext cx="88265" cy="122555"/>
          </a:xfrm>
          <a:custGeom>
            <a:avLst/>
            <a:gdLst/>
            <a:ahLst/>
            <a:cxnLst/>
            <a:rect l="l" t="t" r="r" b="b"/>
            <a:pathLst>
              <a:path w="88264" h="122555">
                <a:moveTo>
                  <a:pt x="87712" y="85750"/>
                </a:moveTo>
                <a:lnTo>
                  <a:pt x="0" y="0"/>
                </a:lnTo>
                <a:lnTo>
                  <a:pt x="12072" y="122069"/>
                </a:lnTo>
                <a:lnTo>
                  <a:pt x="87712" y="8575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6765" y="3595360"/>
            <a:ext cx="88265" cy="122555"/>
          </a:xfrm>
          <a:custGeom>
            <a:avLst/>
            <a:gdLst/>
            <a:ahLst/>
            <a:cxnLst/>
            <a:rect l="l" t="t" r="r" b="b"/>
            <a:pathLst>
              <a:path w="88265" h="122554">
                <a:moveTo>
                  <a:pt x="0" y="36319"/>
                </a:moveTo>
                <a:lnTo>
                  <a:pt x="87713" y="122069"/>
                </a:lnTo>
                <a:lnTo>
                  <a:pt x="75640" y="0"/>
                </a:lnTo>
                <a:lnTo>
                  <a:pt x="0" y="3631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50818" y="3929498"/>
            <a:ext cx="2971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665" dirty="0">
                <a:latin typeface="Arial Unicode MS"/>
                <a:cs typeface="Arial Unicode MS"/>
              </a:rPr>
              <a:t>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1184" y="2379221"/>
            <a:ext cx="3415199" cy="5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1184" y="2379221"/>
            <a:ext cx="3415665" cy="567055"/>
          </a:xfrm>
          <a:custGeom>
            <a:avLst/>
            <a:gdLst/>
            <a:ahLst/>
            <a:cxnLst/>
            <a:rect l="l" t="t" r="r" b="b"/>
            <a:pathLst>
              <a:path w="3415665" h="567055">
                <a:moveTo>
                  <a:pt x="0" y="0"/>
                </a:moveTo>
                <a:lnTo>
                  <a:pt x="3415199" y="0"/>
                </a:lnTo>
                <a:lnTo>
                  <a:pt x="34151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</a:t>
            </a:r>
            <a:r>
              <a:rPr spc="-425" dirty="0" smtClean="0"/>
              <a:t>.</a:t>
            </a:r>
            <a:r>
              <a:rPr lang="zh-CN" altLang="en-US" spc="-425" dirty="0"/>
              <a:t>铰接式</a:t>
            </a:r>
            <a:r>
              <a:rPr spc="-375" dirty="0" smtClean="0"/>
              <a:t>(</a:t>
            </a:r>
            <a:r>
              <a:rPr spc="-375" dirty="0"/>
              <a:t>RRR)</a:t>
            </a:r>
          </a:p>
        </p:txBody>
      </p:sp>
      <p:sp>
        <p:nvSpPr>
          <p:cNvPr id="3" name="object 3"/>
          <p:cNvSpPr/>
          <p:nvPr/>
        </p:nvSpPr>
        <p:spPr>
          <a:xfrm>
            <a:off x="5796440" y="1323473"/>
            <a:ext cx="2950499" cy="4810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254" y="921510"/>
            <a:ext cx="4806899" cy="5362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6299" y="2836709"/>
            <a:ext cx="2574299" cy="302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4400" y="2743197"/>
            <a:ext cx="2842199" cy="3209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22107"/>
          </a:xfrm>
          <a:prstGeom prst="rect">
            <a:avLst/>
          </a:prstGeom>
        </p:spPr>
        <p:txBody>
          <a:bodyPr vert="horz" wrap="square" lIns="0" tIns="539701" rIns="0" bIns="0" rtlCol="0">
            <a:spAutoFit/>
          </a:bodyPr>
          <a:lstStyle/>
          <a:p>
            <a:pPr marL="5676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</a:t>
            </a:r>
            <a:r>
              <a:rPr spc="-425" dirty="0" smtClean="0"/>
              <a:t>.</a:t>
            </a:r>
            <a:r>
              <a:rPr lang="zh-CN" altLang="en-US" spc="-425" dirty="0"/>
              <a:t>铰接式</a:t>
            </a:r>
            <a:r>
              <a:rPr spc="-375" dirty="0" smtClean="0"/>
              <a:t>(</a:t>
            </a:r>
            <a:r>
              <a:rPr spc="-375" dirty="0"/>
              <a:t>RRR)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83789"/>
          </a:xfrm>
          <a:prstGeom prst="rect">
            <a:avLst/>
          </a:prstGeom>
        </p:spPr>
        <p:txBody>
          <a:bodyPr vert="horz" wrap="square" lIns="0" tIns="402720" rIns="0" bIns="0" rtlCol="0">
            <a:spAutoFit/>
          </a:bodyPr>
          <a:lstStyle/>
          <a:p>
            <a:pPr marL="52451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</a:t>
            </a:r>
            <a:r>
              <a:rPr spc="-425" dirty="0" smtClean="0"/>
              <a:t>.</a:t>
            </a:r>
            <a:r>
              <a:rPr lang="zh-CN" altLang="en-US" spc="-425" dirty="0"/>
              <a:t>铰接式</a:t>
            </a:r>
            <a:r>
              <a:rPr spc="-375" dirty="0" smtClean="0"/>
              <a:t>(</a:t>
            </a:r>
            <a:r>
              <a:rPr spc="-375" dirty="0"/>
              <a:t>RRR)</a:t>
            </a:r>
          </a:p>
        </p:txBody>
      </p:sp>
      <p:sp>
        <p:nvSpPr>
          <p:cNvPr id="3" name="object 3"/>
          <p:cNvSpPr/>
          <p:nvPr/>
        </p:nvSpPr>
        <p:spPr>
          <a:xfrm>
            <a:off x="978136" y="2109340"/>
            <a:ext cx="2087166" cy="226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631" y="1988146"/>
            <a:ext cx="2900680" cy="3614420"/>
          </a:xfrm>
          <a:custGeom>
            <a:avLst/>
            <a:gdLst/>
            <a:ahLst/>
            <a:cxnLst/>
            <a:rect l="l" t="t" r="r" b="b"/>
            <a:pathLst>
              <a:path w="2900679" h="3614420">
                <a:moveTo>
                  <a:pt x="0" y="0"/>
                </a:moveTo>
                <a:lnTo>
                  <a:pt x="2900283" y="0"/>
                </a:lnTo>
                <a:lnTo>
                  <a:pt x="2900283" y="3614083"/>
                </a:lnTo>
                <a:lnTo>
                  <a:pt x="0" y="36140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7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266" y="1527962"/>
            <a:ext cx="4125873" cy="4435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4103" y="1293474"/>
            <a:ext cx="30289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070" y="2309474"/>
            <a:ext cx="1751330" cy="359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2425" algn="r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4200" spc="-200" dirty="0">
                <a:solidFill>
                  <a:srgbClr val="00B050"/>
                </a:solidFill>
                <a:latin typeface="Arial Unicode MS"/>
                <a:cs typeface="Arial Unicode MS"/>
              </a:rPr>
              <a:t>d</a:t>
            </a:r>
            <a:endParaRPr sz="4200">
              <a:latin typeface="Arial Unicode MS"/>
              <a:cs typeface="Arial Unicode MS"/>
            </a:endParaRPr>
          </a:p>
          <a:p>
            <a:pPr marR="51435" algn="r">
              <a:lnSpc>
                <a:spcPct val="100000"/>
              </a:lnSpc>
              <a:spcBef>
                <a:spcPts val="2960"/>
              </a:spcBef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4200" spc="-155" dirty="0">
                <a:solidFill>
                  <a:srgbClr val="0070C0"/>
                </a:solidFill>
                <a:latin typeface="Arial Unicode MS"/>
                <a:cs typeface="Arial Unicode MS"/>
              </a:rPr>
              <a:t>θ</a:t>
            </a:r>
            <a:endParaRPr sz="4200">
              <a:latin typeface="Arial Unicode MS"/>
              <a:cs typeface="Arial Unicode MS"/>
            </a:endParaRPr>
          </a:p>
          <a:p>
            <a:pPr marL="62230">
              <a:lnSpc>
                <a:spcPct val="100000"/>
              </a:lnSpc>
              <a:spcBef>
                <a:spcPts val="2960"/>
              </a:spcBef>
            </a:pPr>
            <a:r>
              <a:rPr sz="2800" dirty="0">
                <a:solidFill>
                  <a:srgbClr val="0070C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8766" y="1209827"/>
            <a:ext cx="3011399" cy="335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750" y="5764805"/>
            <a:ext cx="29817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723" y="5518582"/>
            <a:ext cx="3089400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723" y="5518582"/>
            <a:ext cx="3089910" cy="492759"/>
          </a:xfrm>
          <a:custGeom>
            <a:avLst/>
            <a:gdLst/>
            <a:ahLst/>
            <a:cxnLst/>
            <a:rect l="l" t="t" r="r" b="b"/>
            <a:pathLst>
              <a:path w="3089909" h="492760">
                <a:moveTo>
                  <a:pt x="0" y="0"/>
                </a:moveTo>
                <a:lnTo>
                  <a:pt x="3089400" y="0"/>
                </a:lnTo>
                <a:lnTo>
                  <a:pt x="3089400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3525" y="1282015"/>
            <a:ext cx="3011399" cy="335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95476" y="2634915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84376" y="2579094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</a:t>
            </a:r>
            <a:r>
              <a:rPr spc="-425" dirty="0" smtClean="0"/>
              <a:t>.</a:t>
            </a:r>
            <a:r>
              <a:rPr lang="zh-CN" altLang="en-US" spc="-425" dirty="0"/>
              <a:t>铰接式</a:t>
            </a:r>
            <a:r>
              <a:rPr spc="-375" dirty="0" smtClean="0"/>
              <a:t>(</a:t>
            </a:r>
            <a:r>
              <a:rPr spc="-375" dirty="0"/>
              <a:t>RRR)</a:t>
            </a:r>
          </a:p>
        </p:txBody>
      </p:sp>
      <p:sp>
        <p:nvSpPr>
          <p:cNvPr id="6" name="object 6"/>
          <p:cNvSpPr/>
          <p:nvPr/>
        </p:nvSpPr>
        <p:spPr>
          <a:xfrm>
            <a:off x="5895476" y="1937116"/>
            <a:ext cx="1516380" cy="697865"/>
          </a:xfrm>
          <a:custGeom>
            <a:avLst/>
            <a:gdLst/>
            <a:ahLst/>
            <a:cxnLst/>
            <a:rect l="l" t="t" r="r" b="b"/>
            <a:pathLst>
              <a:path w="1516379" h="697864">
                <a:moveTo>
                  <a:pt x="0" y="697799"/>
                </a:moveTo>
                <a:lnTo>
                  <a:pt x="15158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5519" y="1937084"/>
            <a:ext cx="325120" cy="1805305"/>
          </a:xfrm>
          <a:custGeom>
            <a:avLst/>
            <a:gdLst/>
            <a:ahLst/>
            <a:cxnLst/>
            <a:rect l="l" t="t" r="r" b="b"/>
            <a:pathLst>
              <a:path w="325120" h="1805304">
                <a:moveTo>
                  <a:pt x="0" y="0"/>
                </a:moveTo>
                <a:lnTo>
                  <a:pt x="324899" y="1804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1271" y="2634820"/>
            <a:ext cx="1889125" cy="1107440"/>
          </a:xfrm>
          <a:custGeom>
            <a:avLst/>
            <a:gdLst/>
            <a:ahLst/>
            <a:cxnLst/>
            <a:rect l="l" t="t" r="r" b="b"/>
            <a:pathLst>
              <a:path w="1889125" h="1107439">
                <a:moveTo>
                  <a:pt x="1889099" y="11069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5476" y="1248315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9655" y="1094948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2046" y="2610875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4662" y="1588781"/>
            <a:ext cx="2224405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5"/>
              </a:spcBef>
            </a:pPr>
            <a:r>
              <a:rPr sz="2800" dirty="0">
                <a:latin typeface="Times New Roman"/>
                <a:cs typeface="Times New Roman"/>
              </a:rPr>
              <a:t>θ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9541" y="1521742"/>
            <a:ext cx="2420620" cy="1135380"/>
          </a:xfrm>
          <a:custGeom>
            <a:avLst/>
            <a:gdLst/>
            <a:ahLst/>
            <a:cxnLst/>
            <a:rect l="l" t="t" r="r" b="b"/>
            <a:pathLst>
              <a:path w="2420620" h="1135380">
                <a:moveTo>
                  <a:pt x="0" y="1135199"/>
                </a:moveTo>
                <a:lnTo>
                  <a:pt x="24203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1086" y="2271699"/>
            <a:ext cx="85725" cy="355600"/>
          </a:xfrm>
          <a:custGeom>
            <a:avLst/>
            <a:gdLst/>
            <a:ahLst/>
            <a:cxnLst/>
            <a:rect l="l" t="t" r="r" b="b"/>
            <a:pathLst>
              <a:path w="85725" h="355600">
                <a:moveTo>
                  <a:pt x="0" y="0"/>
                </a:moveTo>
                <a:lnTo>
                  <a:pt x="22338" y="48004"/>
                </a:lnTo>
                <a:lnTo>
                  <a:pt x="41349" y="97217"/>
                </a:lnTo>
                <a:lnTo>
                  <a:pt x="56994" y="147470"/>
                </a:lnTo>
                <a:lnTo>
                  <a:pt x="69232" y="198597"/>
                </a:lnTo>
                <a:lnTo>
                  <a:pt x="78022" y="250431"/>
                </a:lnTo>
                <a:lnTo>
                  <a:pt x="83326" y="302805"/>
                </a:lnTo>
                <a:lnTo>
                  <a:pt x="85103" y="355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5453" y="1625570"/>
            <a:ext cx="601980" cy="1082675"/>
          </a:xfrm>
          <a:custGeom>
            <a:avLst/>
            <a:gdLst/>
            <a:ahLst/>
            <a:cxnLst/>
            <a:rect l="l" t="t" r="r" b="b"/>
            <a:pathLst>
              <a:path w="601979" h="1082675">
                <a:moveTo>
                  <a:pt x="525527" y="0"/>
                </a:moveTo>
                <a:lnTo>
                  <a:pt x="545859" y="45883"/>
                </a:lnTo>
                <a:lnTo>
                  <a:pt x="563053" y="92702"/>
                </a:lnTo>
                <a:lnTo>
                  <a:pt x="577112" y="140300"/>
                </a:lnTo>
                <a:lnTo>
                  <a:pt x="588033" y="188521"/>
                </a:lnTo>
                <a:lnTo>
                  <a:pt x="595819" y="237209"/>
                </a:lnTo>
                <a:lnTo>
                  <a:pt x="600468" y="286205"/>
                </a:lnTo>
                <a:lnTo>
                  <a:pt x="601981" y="335355"/>
                </a:lnTo>
                <a:lnTo>
                  <a:pt x="600359" y="384501"/>
                </a:lnTo>
                <a:lnTo>
                  <a:pt x="595601" y="433487"/>
                </a:lnTo>
                <a:lnTo>
                  <a:pt x="587707" y="482157"/>
                </a:lnTo>
                <a:lnTo>
                  <a:pt x="576679" y="530353"/>
                </a:lnTo>
                <a:lnTo>
                  <a:pt x="562515" y="577919"/>
                </a:lnTo>
                <a:lnTo>
                  <a:pt x="545216" y="624700"/>
                </a:lnTo>
                <a:lnTo>
                  <a:pt x="524782" y="670537"/>
                </a:lnTo>
                <a:lnTo>
                  <a:pt x="501410" y="714924"/>
                </a:lnTo>
                <a:lnTo>
                  <a:pt x="475377" y="757392"/>
                </a:lnTo>
                <a:lnTo>
                  <a:pt x="446805" y="797846"/>
                </a:lnTo>
                <a:lnTo>
                  <a:pt x="415816" y="836190"/>
                </a:lnTo>
                <a:lnTo>
                  <a:pt x="382534" y="872327"/>
                </a:lnTo>
                <a:lnTo>
                  <a:pt x="347081" y="906161"/>
                </a:lnTo>
                <a:lnTo>
                  <a:pt x="309580" y="937596"/>
                </a:lnTo>
                <a:lnTo>
                  <a:pt x="270152" y="966536"/>
                </a:lnTo>
                <a:lnTo>
                  <a:pt x="228921" y="992885"/>
                </a:lnTo>
                <a:lnTo>
                  <a:pt x="186008" y="1016546"/>
                </a:lnTo>
                <a:lnTo>
                  <a:pt x="141538" y="1037424"/>
                </a:lnTo>
                <a:lnTo>
                  <a:pt x="95631" y="1055422"/>
                </a:lnTo>
                <a:lnTo>
                  <a:pt x="48411" y="1070444"/>
                </a:lnTo>
                <a:lnTo>
                  <a:pt x="0" y="108239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483" y="4208933"/>
            <a:ext cx="7709699" cy="5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483" y="4208932"/>
            <a:ext cx="7710170" cy="567055"/>
          </a:xfrm>
          <a:custGeom>
            <a:avLst/>
            <a:gdLst/>
            <a:ahLst/>
            <a:cxnLst/>
            <a:rect l="l" t="t" r="r" b="b"/>
            <a:pathLst>
              <a:path w="7710170" h="567054">
                <a:moveTo>
                  <a:pt x="0" y="0"/>
                </a:moveTo>
                <a:lnTo>
                  <a:pt x="7709699" y="0"/>
                </a:lnTo>
                <a:lnTo>
                  <a:pt x="77096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763" y="4981740"/>
            <a:ext cx="6471000" cy="113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762" y="4981740"/>
            <a:ext cx="6471285" cy="1137920"/>
          </a:xfrm>
          <a:custGeom>
            <a:avLst/>
            <a:gdLst/>
            <a:ahLst/>
            <a:cxnLst/>
            <a:rect l="l" t="t" r="r" b="b"/>
            <a:pathLst>
              <a:path w="6471284" h="1137920">
                <a:moveTo>
                  <a:pt x="0" y="0"/>
                </a:moveTo>
                <a:lnTo>
                  <a:pt x="6471000" y="0"/>
                </a:lnTo>
                <a:lnTo>
                  <a:pt x="6471000" y="1137599"/>
                </a:lnTo>
                <a:lnTo>
                  <a:pt x="0" y="1137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203" y="3310380"/>
            <a:ext cx="3415199" cy="566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202" y="3310380"/>
            <a:ext cx="3415665" cy="567055"/>
          </a:xfrm>
          <a:custGeom>
            <a:avLst/>
            <a:gdLst/>
            <a:ahLst/>
            <a:cxnLst/>
            <a:rect l="l" t="t" r="r" b="b"/>
            <a:pathLst>
              <a:path w="3415665" h="567054">
                <a:moveTo>
                  <a:pt x="0" y="0"/>
                </a:moveTo>
                <a:lnTo>
                  <a:pt x="3415199" y="0"/>
                </a:lnTo>
                <a:lnTo>
                  <a:pt x="34151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83347" y="2610875"/>
            <a:ext cx="30226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indent="-12065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3504"/>
              </a:spcBef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257" y="2486896"/>
            <a:ext cx="6122035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9765" marR="65214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spc="-50" dirty="0">
                <a:latin typeface="Arial Unicode MS"/>
                <a:cs typeface="Arial Unicode MS"/>
              </a:rPr>
              <a:t>第六周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spc="-140" dirty="0" smtClean="0">
                <a:latin typeface="Arial Unicode MS"/>
                <a:cs typeface="Arial Unicode MS"/>
              </a:rPr>
              <a:t>球形腕和逆位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98440"/>
          </a:xfrm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247140">
              <a:lnSpc>
                <a:spcPct val="100000"/>
              </a:lnSpc>
            </a:pPr>
            <a:r>
              <a:rPr lang="zh-CN" altLang="en-US" spc="-305" dirty="0" smtClean="0"/>
              <a:t>         连续</a:t>
            </a:r>
            <a:r>
              <a:rPr lang="zh-CN" altLang="en-US" spc="-305" dirty="0"/>
              <a:t>旋转</a:t>
            </a:r>
            <a:endParaRPr spc="-180" dirty="0"/>
          </a:p>
        </p:txBody>
      </p:sp>
      <p:sp>
        <p:nvSpPr>
          <p:cNvPr id="3" name="object 3"/>
          <p:cNvSpPr/>
          <p:nvPr/>
        </p:nvSpPr>
        <p:spPr>
          <a:xfrm>
            <a:off x="358273" y="1134070"/>
            <a:ext cx="4673699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96" y="5970243"/>
            <a:ext cx="34417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5" dirty="0">
                <a:latin typeface="Arial Unicode MS"/>
                <a:cs typeface="Arial Unicode MS"/>
              </a:rPr>
              <a:t>By </a:t>
            </a:r>
            <a:r>
              <a:rPr sz="1800" spc="-150" dirty="0">
                <a:latin typeface="Arial Unicode MS"/>
                <a:cs typeface="Arial Unicode MS"/>
              </a:rPr>
              <a:t>Juansempere </a:t>
            </a:r>
            <a:r>
              <a:rPr sz="1800" spc="-20" dirty="0">
                <a:latin typeface="Arial Unicode MS"/>
                <a:cs typeface="Arial Unicode MS"/>
              </a:rPr>
              <a:t>- </a:t>
            </a:r>
            <a:r>
              <a:rPr sz="1800" spc="-10" dirty="0">
                <a:latin typeface="Arial Unicode MS"/>
                <a:cs typeface="Arial Unicode MS"/>
              </a:rPr>
              <a:t>Own work,</a:t>
            </a:r>
            <a:r>
              <a:rPr sz="1800" spc="260" dirty="0">
                <a:latin typeface="Arial Unicode MS"/>
                <a:cs typeface="Arial Unicode MS"/>
              </a:rPr>
              <a:t> </a:t>
            </a:r>
            <a:r>
              <a:rPr sz="1800" spc="-100" dirty="0">
                <a:latin typeface="Arial Unicode MS"/>
                <a:cs typeface="Arial Unicode MS"/>
              </a:rPr>
              <a:t>GFDL,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31774" y="1478026"/>
            <a:ext cx="3800699" cy="402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874" y="5751914"/>
            <a:ext cx="439483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2710">
              <a:lnSpc>
                <a:spcPct val="101600"/>
              </a:lnSpc>
            </a:pPr>
            <a:r>
              <a:rPr sz="1600" spc="-135" dirty="0">
                <a:latin typeface="Arial Unicode MS"/>
                <a:cs typeface="Arial Unicode MS"/>
              </a:rPr>
              <a:t>By </a:t>
            </a:r>
            <a:r>
              <a:rPr sz="1600" spc="-85" dirty="0">
                <a:latin typeface="Arial Unicode MS"/>
                <a:cs typeface="Arial Unicode MS"/>
              </a:rPr>
              <a:t>Euler2.gif: </a:t>
            </a:r>
            <a:r>
              <a:rPr sz="1600" spc="-95" dirty="0">
                <a:latin typeface="Arial Unicode MS"/>
                <a:cs typeface="Arial Unicode MS"/>
              </a:rPr>
              <a:t>Juansemperederivative </a:t>
            </a:r>
            <a:r>
              <a:rPr sz="1600" spc="-10" dirty="0">
                <a:latin typeface="Arial Unicode MS"/>
                <a:cs typeface="Arial Unicode MS"/>
              </a:rPr>
              <a:t>work: </a:t>
            </a:r>
            <a:r>
              <a:rPr sz="1600" spc="-95" dirty="0">
                <a:latin typeface="Arial Unicode MS"/>
                <a:cs typeface="Arial Unicode MS"/>
              </a:rPr>
              <a:t>Xavax </a:t>
            </a:r>
            <a:r>
              <a:rPr sz="1600" spc="-20" dirty="0">
                <a:latin typeface="Arial Unicode MS"/>
                <a:cs typeface="Arial Unicode MS"/>
              </a:rPr>
              <a:t>-  </a:t>
            </a:r>
            <a:r>
              <a:rPr sz="1600" spc="-75" dirty="0">
                <a:latin typeface="Arial Unicode MS"/>
                <a:cs typeface="Arial Unicode MS"/>
              </a:rPr>
              <a:t>This </a:t>
            </a:r>
            <a:r>
              <a:rPr sz="1600" spc="-45" dirty="0">
                <a:latin typeface="Arial Unicode MS"/>
                <a:cs typeface="Arial Unicode MS"/>
              </a:rPr>
              <a:t>file </a:t>
            </a:r>
            <a:r>
              <a:rPr sz="1600" spc="-135" dirty="0">
                <a:latin typeface="Arial Unicode MS"/>
                <a:cs typeface="Arial Unicode MS"/>
              </a:rPr>
              <a:t>was </a:t>
            </a:r>
            <a:r>
              <a:rPr sz="1600" spc="-60" dirty="0">
                <a:latin typeface="Arial Unicode MS"/>
                <a:cs typeface="Arial Unicode MS"/>
              </a:rPr>
              <a:t>derived </a:t>
            </a:r>
            <a:r>
              <a:rPr sz="1600" spc="-15" dirty="0">
                <a:latin typeface="Arial Unicode MS"/>
                <a:cs typeface="Arial Unicode MS"/>
              </a:rPr>
              <a:t>from  </a:t>
            </a:r>
            <a:r>
              <a:rPr sz="1600" spc="-85" dirty="0">
                <a:latin typeface="Arial Unicode MS"/>
                <a:cs typeface="Arial Unicode MS"/>
              </a:rPr>
              <a:t>Euler2.gif:, </a:t>
            </a:r>
            <a:r>
              <a:rPr sz="1600" spc="-25" dirty="0">
                <a:latin typeface="Arial Unicode MS"/>
                <a:cs typeface="Arial Unicode MS"/>
              </a:rPr>
              <a:t>CC </a:t>
            </a:r>
            <a:r>
              <a:rPr sz="1600" spc="-125" dirty="0">
                <a:latin typeface="Arial Unicode MS"/>
                <a:cs typeface="Arial Unicode MS"/>
              </a:rPr>
              <a:t>BY-SA </a:t>
            </a:r>
            <a:r>
              <a:rPr sz="1600" spc="55" dirty="0">
                <a:latin typeface="Arial Unicode MS"/>
                <a:cs typeface="Arial Unicode MS"/>
              </a:rPr>
              <a:t> </a:t>
            </a:r>
            <a:r>
              <a:rPr sz="1600" spc="-95" dirty="0">
                <a:latin typeface="Arial Unicode MS"/>
                <a:cs typeface="Arial Unicode MS"/>
              </a:rPr>
              <a:t>3.0,</a:t>
            </a:r>
            <a:endParaRPr sz="1600" dirty="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1499" y="4226971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33392" y="4269754"/>
            <a:ext cx="214629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65" dirty="0">
                <a:latin typeface="Arial Unicode MS"/>
                <a:cs typeface="Arial Unicode MS"/>
              </a:rPr>
              <a:t>ψ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7367" y="3016641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14366" y="3059424"/>
            <a:ext cx="18415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Arial Unicode MS"/>
                <a:cs typeface="Arial Unicode MS"/>
              </a:rPr>
              <a:t>θ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91965" y="4281153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01923" y="4323936"/>
            <a:ext cx="217804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Arial Unicode MS"/>
                <a:cs typeface="Arial Unicode MS"/>
              </a:rPr>
              <a:t>φ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5777" y="1385261"/>
            <a:ext cx="4094400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9839" y="21208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4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3" y="467365"/>
                </a:lnTo>
                <a:lnTo>
                  <a:pt x="494509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3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10" y="381475"/>
                </a:lnTo>
                <a:lnTo>
                  <a:pt x="84000" y="357040"/>
                </a:lnTo>
                <a:lnTo>
                  <a:pt x="50131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2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7730" y="22699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485" y="32174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3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4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5738" y="39549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6769" y="31619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5" y="0"/>
                </a:lnTo>
                <a:lnTo>
                  <a:pt x="129404" y="325"/>
                </a:lnTo>
                <a:lnTo>
                  <a:pt x="185869" y="14325"/>
                </a:lnTo>
                <a:lnTo>
                  <a:pt x="257087" y="46506"/>
                </a:lnTo>
                <a:lnTo>
                  <a:pt x="293887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10" y="153479"/>
                </a:lnTo>
                <a:lnTo>
                  <a:pt x="442918" y="187628"/>
                </a:lnTo>
                <a:lnTo>
                  <a:pt x="479325" y="224234"/>
                </a:lnTo>
                <a:lnTo>
                  <a:pt x="514867" y="263045"/>
                </a:lnTo>
                <a:lnTo>
                  <a:pt x="549283" y="303809"/>
                </a:lnTo>
                <a:lnTo>
                  <a:pt x="582311" y="346273"/>
                </a:lnTo>
                <a:lnTo>
                  <a:pt x="613689" y="390185"/>
                </a:lnTo>
                <a:lnTo>
                  <a:pt x="643156" y="435292"/>
                </a:lnTo>
                <a:lnTo>
                  <a:pt x="670449" y="481343"/>
                </a:lnTo>
                <a:lnTo>
                  <a:pt x="700904" y="539484"/>
                </a:lnTo>
                <a:lnTo>
                  <a:pt x="725766" y="595374"/>
                </a:lnTo>
                <a:lnTo>
                  <a:pt x="745010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5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7" y="923538"/>
                </a:lnTo>
                <a:lnTo>
                  <a:pt x="597506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4" y="867403"/>
                </a:lnTo>
                <a:lnTo>
                  <a:pt x="436504" y="840369"/>
                </a:lnTo>
                <a:lnTo>
                  <a:pt x="393099" y="808613"/>
                </a:lnTo>
                <a:lnTo>
                  <a:pt x="349248" y="772371"/>
                </a:lnTo>
                <a:lnTo>
                  <a:pt x="305356" y="731884"/>
                </a:lnTo>
                <a:lnTo>
                  <a:pt x="261832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949" y="32184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4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2955"/>
            <a:ext cx="6657095" cy="265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39864" y="197340"/>
            <a:ext cx="556641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     欧拉角</a:t>
            </a:r>
            <a:r>
              <a:rPr lang="zh-CN" altLang="en-US" dirty="0"/>
              <a:t>旋转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331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8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5777" y="1232861"/>
            <a:ext cx="4094400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9839" y="19684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4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3" y="467365"/>
                </a:lnTo>
                <a:lnTo>
                  <a:pt x="494509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3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10" y="381475"/>
                </a:lnTo>
                <a:lnTo>
                  <a:pt x="84000" y="357040"/>
                </a:lnTo>
                <a:lnTo>
                  <a:pt x="50131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2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7730" y="21175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485" y="30650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4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5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5738" y="38025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6769" y="30095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4" y="0"/>
                </a:lnTo>
                <a:lnTo>
                  <a:pt x="129403" y="325"/>
                </a:lnTo>
                <a:lnTo>
                  <a:pt x="185868" y="14325"/>
                </a:lnTo>
                <a:lnTo>
                  <a:pt x="257086" y="46506"/>
                </a:lnTo>
                <a:lnTo>
                  <a:pt x="293886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09" y="153479"/>
                </a:lnTo>
                <a:lnTo>
                  <a:pt x="442918" y="187628"/>
                </a:lnTo>
                <a:lnTo>
                  <a:pt x="479324" y="224234"/>
                </a:lnTo>
                <a:lnTo>
                  <a:pt x="514866" y="263045"/>
                </a:lnTo>
                <a:lnTo>
                  <a:pt x="549282" y="303809"/>
                </a:lnTo>
                <a:lnTo>
                  <a:pt x="582310" y="346273"/>
                </a:lnTo>
                <a:lnTo>
                  <a:pt x="613689" y="390185"/>
                </a:lnTo>
                <a:lnTo>
                  <a:pt x="643155" y="435292"/>
                </a:lnTo>
                <a:lnTo>
                  <a:pt x="670448" y="481343"/>
                </a:lnTo>
                <a:lnTo>
                  <a:pt x="700903" y="539484"/>
                </a:lnTo>
                <a:lnTo>
                  <a:pt x="725765" y="595374"/>
                </a:lnTo>
                <a:lnTo>
                  <a:pt x="745009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4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6" y="923538"/>
                </a:lnTo>
                <a:lnTo>
                  <a:pt x="597505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3" y="867403"/>
                </a:lnTo>
                <a:lnTo>
                  <a:pt x="436503" y="840369"/>
                </a:lnTo>
                <a:lnTo>
                  <a:pt x="393099" y="808613"/>
                </a:lnTo>
                <a:lnTo>
                  <a:pt x="349247" y="772371"/>
                </a:lnTo>
                <a:lnTo>
                  <a:pt x="305355" y="731884"/>
                </a:lnTo>
                <a:lnTo>
                  <a:pt x="261831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949" y="30660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5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41332" y="1822432"/>
            <a:ext cx="5924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95" dirty="0">
                <a:latin typeface="Arial Unicode MS"/>
                <a:cs typeface="Arial Unicode MS"/>
              </a:rPr>
              <a:t>Roll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31729" y="4106028"/>
            <a:ext cx="73596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30" dirty="0">
                <a:latin typeface="Arial Unicode MS"/>
                <a:cs typeface="Arial Unicode MS"/>
              </a:rPr>
              <a:t>Pitch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1921" y="3888068"/>
            <a:ext cx="64770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85" dirty="0">
                <a:latin typeface="Arial Unicode MS"/>
                <a:cs typeface="Arial Unicode MS"/>
              </a:rPr>
              <a:t>Yaw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53378" y="197340"/>
            <a:ext cx="6431915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57345" algn="l"/>
              </a:tabLst>
            </a:pPr>
            <a:r>
              <a:rPr lang="zh-CN" altLang="en-US" spc="-160" dirty="0" smtClean="0"/>
              <a:t>        滚轮</a:t>
            </a:r>
            <a:r>
              <a:rPr lang="zh-CN" altLang="en-US" spc="-160" dirty="0"/>
              <a:t>俯仰旋转</a:t>
            </a:r>
            <a:endParaRPr spc="-130" dirty="0"/>
          </a:p>
        </p:txBody>
      </p:sp>
      <p:sp>
        <p:nvSpPr>
          <p:cNvPr id="13" name="object 13"/>
          <p:cNvSpPr/>
          <p:nvPr/>
        </p:nvSpPr>
        <p:spPr>
          <a:xfrm>
            <a:off x="0" y="820400"/>
            <a:ext cx="6657095" cy="281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6362" y="4004636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3100" y="793867"/>
            <a:ext cx="2330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z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8331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8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423" y="6471737"/>
            <a:ext cx="1029969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4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463" y="0"/>
            <a:ext cx="3580765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6559" marR="5080" indent="-404495">
              <a:lnSpc>
                <a:spcPct val="100200"/>
              </a:lnSpc>
            </a:pPr>
            <a:r>
              <a:rPr lang="zh-CN" altLang="en-US" sz="5050" dirty="0" smtClean="0">
                <a:latin typeface="Arial Unicode MS"/>
                <a:cs typeface="Arial Unicode MS"/>
              </a:rPr>
              <a:t>斯坦福机械臂的转换</a:t>
            </a:r>
            <a:endParaRPr sz="505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9411" y="157358"/>
            <a:ext cx="4196218" cy="145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3585" y="1596689"/>
            <a:ext cx="7853819" cy="221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3585" y="3812680"/>
            <a:ext cx="7161190" cy="2983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64125" y="6171992"/>
            <a:ext cx="457708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 smtClean="0">
                <a:latin typeface="Times New Roman"/>
                <a:cs typeface="Times New Roman"/>
              </a:rPr>
              <a:t>12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zh-CN" altLang="en-US" sz="2800" dirty="0" smtClean="0">
                <a:latin typeface="Times New Roman"/>
                <a:cs typeface="Times New Roman"/>
              </a:rPr>
              <a:t>非线性方程式</a:t>
            </a:r>
            <a:r>
              <a:rPr sz="2800" spc="-5" dirty="0" smtClean="0">
                <a:latin typeface="Times New Roman"/>
                <a:cs typeface="Times New Roman"/>
              </a:rPr>
              <a:t>, </a:t>
            </a:r>
            <a:r>
              <a:rPr sz="2800" dirty="0" smtClean="0">
                <a:latin typeface="Times New Roman"/>
                <a:cs typeface="Times New Roman"/>
              </a:rPr>
              <a:t>7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zh-CN" altLang="en-US" sz="2800" dirty="0" smtClean="0">
                <a:latin typeface="Times New Roman"/>
                <a:cs typeface="Times New Roman"/>
              </a:rPr>
              <a:t>未知数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018003"/>
          </a:xfrm>
          <a:prstGeom prst="rect">
            <a:avLst/>
          </a:prstGeom>
        </p:spPr>
        <p:txBody>
          <a:bodyPr vert="horz" wrap="square" lIns="0" tIns="185198" rIns="0" bIns="0" rtlCol="0">
            <a:spAutoFit/>
          </a:bodyPr>
          <a:lstStyle/>
          <a:p>
            <a:pPr marL="944880">
              <a:lnSpc>
                <a:spcPct val="100000"/>
              </a:lnSpc>
            </a:pPr>
            <a:r>
              <a:rPr lang="en-US" sz="5400" spc="-305" dirty="0" smtClean="0"/>
              <a:t>     </a:t>
            </a:r>
            <a:r>
              <a:rPr sz="5400" spc="-305" dirty="0" smtClean="0"/>
              <a:t>12</a:t>
            </a:r>
            <a:r>
              <a:rPr lang="zh-CN" altLang="en-US" sz="5400" spc="-305" dirty="0" smtClean="0"/>
              <a:t>个</a:t>
            </a:r>
            <a:r>
              <a:rPr lang="zh-CN" altLang="en-US" sz="5400" spc="-305" dirty="0" smtClean="0"/>
              <a:t>可能</a:t>
            </a:r>
            <a:r>
              <a:rPr lang="zh-CN" altLang="en-US" sz="5400" spc="-305" dirty="0"/>
              <a:t>的序</a:t>
            </a:r>
            <a:endParaRPr sz="5400" dirty="0"/>
          </a:p>
        </p:txBody>
      </p:sp>
      <p:sp>
        <p:nvSpPr>
          <p:cNvPr id="3" name="object 3"/>
          <p:cNvSpPr/>
          <p:nvPr/>
        </p:nvSpPr>
        <p:spPr>
          <a:xfrm>
            <a:off x="0" y="800100"/>
            <a:ext cx="9143999" cy="523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090" y="1976985"/>
            <a:ext cx="516890" cy="297180"/>
          </a:xfrm>
          <a:custGeom>
            <a:avLst/>
            <a:gdLst/>
            <a:ahLst/>
            <a:cxnLst/>
            <a:rect l="l" t="t" r="r" b="b"/>
            <a:pathLst>
              <a:path w="516889" h="297180">
                <a:moveTo>
                  <a:pt x="0" y="148499"/>
                </a:moveTo>
                <a:lnTo>
                  <a:pt x="6821" y="114450"/>
                </a:lnTo>
                <a:lnTo>
                  <a:pt x="26253" y="83193"/>
                </a:lnTo>
                <a:lnTo>
                  <a:pt x="56745" y="55620"/>
                </a:lnTo>
                <a:lnTo>
                  <a:pt x="96746" y="32623"/>
                </a:lnTo>
                <a:lnTo>
                  <a:pt x="144706" y="15093"/>
                </a:lnTo>
                <a:lnTo>
                  <a:pt x="199074" y="3921"/>
                </a:lnTo>
                <a:lnTo>
                  <a:pt x="258299" y="0"/>
                </a:lnTo>
                <a:lnTo>
                  <a:pt x="317525" y="3921"/>
                </a:lnTo>
                <a:lnTo>
                  <a:pt x="371893" y="15093"/>
                </a:lnTo>
                <a:lnTo>
                  <a:pt x="419853" y="32623"/>
                </a:lnTo>
                <a:lnTo>
                  <a:pt x="459854" y="55620"/>
                </a:lnTo>
                <a:lnTo>
                  <a:pt x="490346" y="83193"/>
                </a:lnTo>
                <a:lnTo>
                  <a:pt x="516599" y="148499"/>
                </a:lnTo>
                <a:lnTo>
                  <a:pt x="490346" y="213806"/>
                </a:lnTo>
                <a:lnTo>
                  <a:pt x="459854" y="241379"/>
                </a:lnTo>
                <a:lnTo>
                  <a:pt x="419853" y="264376"/>
                </a:lnTo>
                <a:lnTo>
                  <a:pt x="371893" y="281906"/>
                </a:lnTo>
                <a:lnTo>
                  <a:pt x="317525" y="293078"/>
                </a:lnTo>
                <a:lnTo>
                  <a:pt x="258299" y="296999"/>
                </a:lnTo>
                <a:lnTo>
                  <a:pt x="199074" y="293078"/>
                </a:lnTo>
                <a:lnTo>
                  <a:pt x="144706" y="281906"/>
                </a:lnTo>
                <a:lnTo>
                  <a:pt x="96746" y="264376"/>
                </a:lnTo>
                <a:lnTo>
                  <a:pt x="56745" y="241379"/>
                </a:lnTo>
                <a:lnTo>
                  <a:pt x="26253" y="213806"/>
                </a:lnTo>
                <a:lnTo>
                  <a:pt x="6821" y="182549"/>
                </a:lnTo>
                <a:lnTo>
                  <a:pt x="0" y="14849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3035145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600" y="3857625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2140" y="4961776"/>
            <a:ext cx="427355" cy="236220"/>
          </a:xfrm>
          <a:custGeom>
            <a:avLst/>
            <a:gdLst/>
            <a:ahLst/>
            <a:cxnLst/>
            <a:rect l="l" t="t" r="r" b="b"/>
            <a:pathLst>
              <a:path w="427354" h="236220">
                <a:moveTo>
                  <a:pt x="0" y="117899"/>
                </a:moveTo>
                <a:lnTo>
                  <a:pt x="7624" y="86557"/>
                </a:lnTo>
                <a:lnTo>
                  <a:pt x="29142" y="58393"/>
                </a:lnTo>
                <a:lnTo>
                  <a:pt x="62518" y="34532"/>
                </a:lnTo>
                <a:lnTo>
                  <a:pt x="105717" y="16096"/>
                </a:lnTo>
                <a:lnTo>
                  <a:pt x="156706" y="4211"/>
                </a:lnTo>
                <a:lnTo>
                  <a:pt x="213449" y="0"/>
                </a:lnTo>
                <a:lnTo>
                  <a:pt x="270193" y="4211"/>
                </a:lnTo>
                <a:lnTo>
                  <a:pt x="321182" y="16096"/>
                </a:lnTo>
                <a:lnTo>
                  <a:pt x="364381" y="34532"/>
                </a:lnTo>
                <a:lnTo>
                  <a:pt x="397757" y="58393"/>
                </a:lnTo>
                <a:lnTo>
                  <a:pt x="426899" y="117899"/>
                </a:lnTo>
                <a:lnTo>
                  <a:pt x="397757" y="177406"/>
                </a:lnTo>
                <a:lnTo>
                  <a:pt x="364381" y="201267"/>
                </a:lnTo>
                <a:lnTo>
                  <a:pt x="321182" y="219703"/>
                </a:lnTo>
                <a:lnTo>
                  <a:pt x="270193" y="231588"/>
                </a:lnTo>
                <a:lnTo>
                  <a:pt x="213449" y="235799"/>
                </a:lnTo>
                <a:lnTo>
                  <a:pt x="156706" y="231588"/>
                </a:lnTo>
                <a:lnTo>
                  <a:pt x="105717" y="219703"/>
                </a:lnTo>
                <a:lnTo>
                  <a:pt x="62518" y="201267"/>
                </a:lnTo>
                <a:lnTo>
                  <a:pt x="29142" y="177406"/>
                </a:lnTo>
                <a:lnTo>
                  <a:pt x="7624" y="149242"/>
                </a:lnTo>
                <a:lnTo>
                  <a:pt x="0" y="11789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0260" y="5688196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032" y="1134070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8368" y="1134070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4492" y="1928154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6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6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4492" y="3044272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6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6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9115" y="3857623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7084" y="4851827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79582" y="5688196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3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3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09275" y="1134070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9429" y="1920453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0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6664" y="4851827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891" y="5745512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6816" y="1926699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6816" y="3014709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3660" y="3857623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2035748" y="0"/>
                </a:lnTo>
                <a:lnTo>
                  <a:pt x="2076513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10600" y="4881755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9" y="0"/>
                </a:lnTo>
                <a:lnTo>
                  <a:pt x="2076513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9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85355" y="5688196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3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6642" y="5701169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9" y="0"/>
                </a:lnTo>
                <a:lnTo>
                  <a:pt x="918813" y="16885"/>
                </a:lnTo>
                <a:lnTo>
                  <a:pt x="935700" y="57650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9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7679" y="3842551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8881" y="3831114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99550" y="3037030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1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900"/>
                </a:lnTo>
                <a:lnTo>
                  <a:pt x="57651" y="345900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7811" y="3037030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700" y="57651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900"/>
                </a:lnTo>
                <a:lnTo>
                  <a:pt x="57651" y="345900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89100" y="1135268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9" y="0"/>
                </a:lnTo>
                <a:lnTo>
                  <a:pt x="918814" y="16885"/>
                </a:lnTo>
                <a:lnTo>
                  <a:pt x="935699" y="57651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9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0534" y="1134972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700" y="57651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98368" y="1478427"/>
            <a:ext cx="487045" cy="499109"/>
          </a:xfrm>
          <a:custGeom>
            <a:avLst/>
            <a:gdLst/>
            <a:ahLst/>
            <a:cxnLst/>
            <a:rect l="l" t="t" r="r" b="b"/>
            <a:pathLst>
              <a:path w="487045" h="499110">
                <a:moveTo>
                  <a:pt x="0" y="81101"/>
                </a:moveTo>
                <a:lnTo>
                  <a:pt x="6373" y="49533"/>
                </a:lnTo>
                <a:lnTo>
                  <a:pt x="23753" y="23754"/>
                </a:lnTo>
                <a:lnTo>
                  <a:pt x="49532" y="6373"/>
                </a:lnTo>
                <a:lnTo>
                  <a:pt x="81101" y="0"/>
                </a:lnTo>
                <a:lnTo>
                  <a:pt x="405498" y="0"/>
                </a:lnTo>
                <a:lnTo>
                  <a:pt x="450493" y="13626"/>
                </a:lnTo>
                <a:lnTo>
                  <a:pt x="480426" y="50065"/>
                </a:lnTo>
                <a:lnTo>
                  <a:pt x="486599" y="81101"/>
                </a:lnTo>
                <a:lnTo>
                  <a:pt x="486599" y="417498"/>
                </a:lnTo>
                <a:lnTo>
                  <a:pt x="480226" y="449066"/>
                </a:lnTo>
                <a:lnTo>
                  <a:pt x="462845" y="474845"/>
                </a:lnTo>
                <a:lnTo>
                  <a:pt x="437067" y="492226"/>
                </a:lnTo>
                <a:lnTo>
                  <a:pt x="405498" y="498600"/>
                </a:lnTo>
                <a:lnTo>
                  <a:pt x="81101" y="498600"/>
                </a:lnTo>
                <a:lnTo>
                  <a:pt x="49532" y="492226"/>
                </a:lnTo>
                <a:lnTo>
                  <a:pt x="23753" y="474845"/>
                </a:lnTo>
                <a:lnTo>
                  <a:pt x="6373" y="449066"/>
                </a:lnTo>
                <a:lnTo>
                  <a:pt x="0" y="417498"/>
                </a:lnTo>
                <a:lnTo>
                  <a:pt x="0" y="811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278" y="2268510"/>
            <a:ext cx="487045" cy="499109"/>
          </a:xfrm>
          <a:custGeom>
            <a:avLst/>
            <a:gdLst/>
            <a:ahLst/>
            <a:cxnLst/>
            <a:rect l="l" t="t" r="r" b="b"/>
            <a:pathLst>
              <a:path w="487045" h="499110">
                <a:moveTo>
                  <a:pt x="0" y="81101"/>
                </a:moveTo>
                <a:lnTo>
                  <a:pt x="6373" y="49533"/>
                </a:lnTo>
                <a:lnTo>
                  <a:pt x="23754" y="23754"/>
                </a:lnTo>
                <a:lnTo>
                  <a:pt x="49533" y="6373"/>
                </a:lnTo>
                <a:lnTo>
                  <a:pt x="81101" y="0"/>
                </a:lnTo>
                <a:lnTo>
                  <a:pt x="405498" y="0"/>
                </a:lnTo>
                <a:lnTo>
                  <a:pt x="450494" y="13625"/>
                </a:lnTo>
                <a:lnTo>
                  <a:pt x="480426" y="50065"/>
                </a:lnTo>
                <a:lnTo>
                  <a:pt x="486599" y="81101"/>
                </a:lnTo>
                <a:lnTo>
                  <a:pt x="486599" y="417498"/>
                </a:lnTo>
                <a:lnTo>
                  <a:pt x="480226" y="449066"/>
                </a:lnTo>
                <a:lnTo>
                  <a:pt x="462846" y="474845"/>
                </a:lnTo>
                <a:lnTo>
                  <a:pt x="437067" y="492226"/>
                </a:lnTo>
                <a:lnTo>
                  <a:pt x="405498" y="498599"/>
                </a:lnTo>
                <a:lnTo>
                  <a:pt x="81101" y="498599"/>
                </a:lnTo>
                <a:lnTo>
                  <a:pt x="49533" y="492226"/>
                </a:lnTo>
                <a:lnTo>
                  <a:pt x="23754" y="474845"/>
                </a:lnTo>
                <a:lnTo>
                  <a:pt x="6373" y="449066"/>
                </a:lnTo>
                <a:lnTo>
                  <a:pt x="0" y="417498"/>
                </a:lnTo>
                <a:lnTo>
                  <a:pt x="0" y="811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80075" y="2821963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3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7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8"/>
                </a:lnTo>
                <a:lnTo>
                  <a:pt x="522860" y="757569"/>
                </a:lnTo>
                <a:lnTo>
                  <a:pt x="503936" y="785637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3" y="785637"/>
                </a:lnTo>
                <a:lnTo>
                  <a:pt x="6939" y="757569"/>
                </a:lnTo>
                <a:lnTo>
                  <a:pt x="0" y="723198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42673" y="3633322"/>
            <a:ext cx="568325" cy="745490"/>
          </a:xfrm>
          <a:custGeom>
            <a:avLst/>
            <a:gdLst/>
            <a:ahLst/>
            <a:cxnLst/>
            <a:rect l="l" t="t" r="r" b="b"/>
            <a:pathLst>
              <a:path w="568325" h="745489">
                <a:moveTo>
                  <a:pt x="0" y="94651"/>
                </a:moveTo>
                <a:lnTo>
                  <a:pt x="7438" y="57809"/>
                </a:lnTo>
                <a:lnTo>
                  <a:pt x="27722" y="27722"/>
                </a:lnTo>
                <a:lnTo>
                  <a:pt x="57809" y="7438"/>
                </a:lnTo>
                <a:lnTo>
                  <a:pt x="94651" y="0"/>
                </a:lnTo>
                <a:lnTo>
                  <a:pt x="473247" y="0"/>
                </a:lnTo>
                <a:lnTo>
                  <a:pt x="525760" y="15902"/>
                </a:lnTo>
                <a:lnTo>
                  <a:pt x="560695" y="58430"/>
                </a:lnTo>
                <a:lnTo>
                  <a:pt x="567899" y="94651"/>
                </a:lnTo>
                <a:lnTo>
                  <a:pt x="567899" y="650247"/>
                </a:lnTo>
                <a:lnTo>
                  <a:pt x="560461" y="687090"/>
                </a:lnTo>
                <a:lnTo>
                  <a:pt x="540177" y="717177"/>
                </a:lnTo>
                <a:lnTo>
                  <a:pt x="510090" y="737461"/>
                </a:lnTo>
                <a:lnTo>
                  <a:pt x="473247" y="744899"/>
                </a:lnTo>
                <a:lnTo>
                  <a:pt x="94651" y="744899"/>
                </a:lnTo>
                <a:lnTo>
                  <a:pt x="57809" y="737461"/>
                </a:lnTo>
                <a:lnTo>
                  <a:pt x="27722" y="717177"/>
                </a:lnTo>
                <a:lnTo>
                  <a:pt x="7438" y="687090"/>
                </a:lnTo>
                <a:lnTo>
                  <a:pt x="0" y="650247"/>
                </a:lnTo>
                <a:lnTo>
                  <a:pt x="0" y="946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89087" y="2803555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2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7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7"/>
                </a:lnTo>
                <a:lnTo>
                  <a:pt x="522860" y="757569"/>
                </a:lnTo>
                <a:lnTo>
                  <a:pt x="503937" y="785636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2" y="785636"/>
                </a:lnTo>
                <a:lnTo>
                  <a:pt x="6939" y="757569"/>
                </a:lnTo>
                <a:lnTo>
                  <a:pt x="0" y="723197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37980" y="3623669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2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8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7"/>
                </a:lnTo>
                <a:lnTo>
                  <a:pt x="522860" y="757569"/>
                </a:lnTo>
                <a:lnTo>
                  <a:pt x="503937" y="785636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2" y="785636"/>
                </a:lnTo>
                <a:lnTo>
                  <a:pt x="6939" y="757569"/>
                </a:lnTo>
                <a:lnTo>
                  <a:pt x="0" y="723197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0618" y="1514774"/>
            <a:ext cx="489584" cy="462915"/>
          </a:xfrm>
          <a:custGeom>
            <a:avLst/>
            <a:gdLst/>
            <a:ahLst/>
            <a:cxnLst/>
            <a:rect l="l" t="t" r="r" b="b"/>
            <a:pathLst>
              <a:path w="489584" h="462914">
                <a:moveTo>
                  <a:pt x="0" y="77051"/>
                </a:moveTo>
                <a:lnTo>
                  <a:pt x="6055" y="47059"/>
                </a:lnTo>
                <a:lnTo>
                  <a:pt x="22567" y="22567"/>
                </a:lnTo>
                <a:lnTo>
                  <a:pt x="47059" y="6055"/>
                </a:lnTo>
                <a:lnTo>
                  <a:pt x="77051" y="0"/>
                </a:lnTo>
                <a:lnTo>
                  <a:pt x="411948" y="0"/>
                </a:lnTo>
                <a:lnTo>
                  <a:pt x="454696" y="12945"/>
                </a:lnTo>
                <a:lnTo>
                  <a:pt x="483134" y="47565"/>
                </a:lnTo>
                <a:lnTo>
                  <a:pt x="488999" y="77051"/>
                </a:lnTo>
                <a:lnTo>
                  <a:pt x="488999" y="385248"/>
                </a:lnTo>
                <a:lnTo>
                  <a:pt x="482944" y="415240"/>
                </a:lnTo>
                <a:lnTo>
                  <a:pt x="466432" y="439732"/>
                </a:lnTo>
                <a:lnTo>
                  <a:pt x="441940" y="456244"/>
                </a:lnTo>
                <a:lnTo>
                  <a:pt x="411948" y="462299"/>
                </a:lnTo>
                <a:lnTo>
                  <a:pt x="77051" y="462299"/>
                </a:lnTo>
                <a:lnTo>
                  <a:pt x="47059" y="456244"/>
                </a:lnTo>
                <a:lnTo>
                  <a:pt x="22567" y="439732"/>
                </a:lnTo>
                <a:lnTo>
                  <a:pt x="6055" y="415240"/>
                </a:lnTo>
                <a:lnTo>
                  <a:pt x="0" y="385248"/>
                </a:lnTo>
                <a:lnTo>
                  <a:pt x="0" y="770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39219" y="4406789"/>
            <a:ext cx="480059" cy="487045"/>
          </a:xfrm>
          <a:custGeom>
            <a:avLst/>
            <a:gdLst/>
            <a:ahLst/>
            <a:cxnLst/>
            <a:rect l="l" t="t" r="r" b="b"/>
            <a:pathLst>
              <a:path w="480060" h="487045">
                <a:moveTo>
                  <a:pt x="0" y="79951"/>
                </a:moveTo>
                <a:lnTo>
                  <a:pt x="6283" y="48830"/>
                </a:lnTo>
                <a:lnTo>
                  <a:pt x="23417" y="23417"/>
                </a:lnTo>
                <a:lnTo>
                  <a:pt x="48830" y="6282"/>
                </a:lnTo>
                <a:lnTo>
                  <a:pt x="79951" y="0"/>
                </a:lnTo>
                <a:lnTo>
                  <a:pt x="399748" y="0"/>
                </a:lnTo>
                <a:lnTo>
                  <a:pt x="444105" y="13432"/>
                </a:lnTo>
                <a:lnTo>
                  <a:pt x="473614" y="49355"/>
                </a:lnTo>
                <a:lnTo>
                  <a:pt x="479699" y="79951"/>
                </a:lnTo>
                <a:lnTo>
                  <a:pt x="479699" y="406948"/>
                </a:lnTo>
                <a:lnTo>
                  <a:pt x="473416" y="438069"/>
                </a:lnTo>
                <a:lnTo>
                  <a:pt x="456282" y="463482"/>
                </a:lnTo>
                <a:lnTo>
                  <a:pt x="430869" y="480616"/>
                </a:lnTo>
                <a:lnTo>
                  <a:pt x="399748" y="486899"/>
                </a:lnTo>
                <a:lnTo>
                  <a:pt x="79951" y="486899"/>
                </a:lnTo>
                <a:lnTo>
                  <a:pt x="48830" y="480616"/>
                </a:lnTo>
                <a:lnTo>
                  <a:pt x="23417" y="463482"/>
                </a:lnTo>
                <a:lnTo>
                  <a:pt x="6283" y="438069"/>
                </a:lnTo>
                <a:lnTo>
                  <a:pt x="0" y="406948"/>
                </a:lnTo>
                <a:lnTo>
                  <a:pt x="0" y="799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32687" y="5257653"/>
            <a:ext cx="565150" cy="531495"/>
          </a:xfrm>
          <a:custGeom>
            <a:avLst/>
            <a:gdLst/>
            <a:ahLst/>
            <a:cxnLst/>
            <a:rect l="l" t="t" r="r" b="b"/>
            <a:pathLst>
              <a:path w="565150" h="531495">
                <a:moveTo>
                  <a:pt x="0" y="21924"/>
                </a:moveTo>
                <a:lnTo>
                  <a:pt x="1722" y="13390"/>
                </a:lnTo>
                <a:lnTo>
                  <a:pt x="6421" y="6421"/>
                </a:lnTo>
                <a:lnTo>
                  <a:pt x="13390" y="1722"/>
                </a:lnTo>
                <a:lnTo>
                  <a:pt x="21924" y="0"/>
                </a:lnTo>
                <a:lnTo>
                  <a:pt x="542674" y="0"/>
                </a:lnTo>
                <a:lnTo>
                  <a:pt x="548489" y="0"/>
                </a:lnTo>
                <a:lnTo>
                  <a:pt x="554066" y="2309"/>
                </a:lnTo>
                <a:lnTo>
                  <a:pt x="558178" y="6421"/>
                </a:lnTo>
                <a:lnTo>
                  <a:pt x="562289" y="10533"/>
                </a:lnTo>
                <a:lnTo>
                  <a:pt x="564599" y="16109"/>
                </a:lnTo>
                <a:lnTo>
                  <a:pt x="564599" y="21924"/>
                </a:lnTo>
                <a:lnTo>
                  <a:pt x="564599" y="509074"/>
                </a:lnTo>
                <a:lnTo>
                  <a:pt x="562876" y="517609"/>
                </a:lnTo>
                <a:lnTo>
                  <a:pt x="558178" y="524578"/>
                </a:lnTo>
                <a:lnTo>
                  <a:pt x="551208" y="529277"/>
                </a:lnTo>
                <a:lnTo>
                  <a:pt x="542674" y="530999"/>
                </a:lnTo>
                <a:lnTo>
                  <a:pt x="21924" y="530999"/>
                </a:lnTo>
                <a:lnTo>
                  <a:pt x="13390" y="529277"/>
                </a:lnTo>
                <a:lnTo>
                  <a:pt x="6421" y="524578"/>
                </a:lnTo>
                <a:lnTo>
                  <a:pt x="1722" y="517609"/>
                </a:lnTo>
                <a:lnTo>
                  <a:pt x="0" y="509074"/>
                </a:lnTo>
                <a:lnTo>
                  <a:pt x="0" y="21924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2558" y="2285983"/>
            <a:ext cx="594360" cy="527050"/>
          </a:xfrm>
          <a:custGeom>
            <a:avLst/>
            <a:gdLst/>
            <a:ahLst/>
            <a:cxnLst/>
            <a:rect l="l" t="t" r="r" b="b"/>
            <a:pathLst>
              <a:path w="594360" h="527050">
                <a:moveTo>
                  <a:pt x="0" y="87801"/>
                </a:moveTo>
                <a:lnTo>
                  <a:pt x="6899" y="53625"/>
                </a:lnTo>
                <a:lnTo>
                  <a:pt x="25716" y="25716"/>
                </a:lnTo>
                <a:lnTo>
                  <a:pt x="53625" y="6899"/>
                </a:lnTo>
                <a:lnTo>
                  <a:pt x="87801" y="0"/>
                </a:lnTo>
                <a:lnTo>
                  <a:pt x="506498" y="0"/>
                </a:lnTo>
                <a:lnTo>
                  <a:pt x="555210" y="14751"/>
                </a:lnTo>
                <a:lnTo>
                  <a:pt x="587616" y="54201"/>
                </a:lnTo>
                <a:lnTo>
                  <a:pt x="594299" y="87801"/>
                </a:lnTo>
                <a:lnTo>
                  <a:pt x="594299" y="438998"/>
                </a:lnTo>
                <a:lnTo>
                  <a:pt x="587400" y="473174"/>
                </a:lnTo>
                <a:lnTo>
                  <a:pt x="568583" y="501083"/>
                </a:lnTo>
                <a:lnTo>
                  <a:pt x="540674" y="519900"/>
                </a:lnTo>
                <a:lnTo>
                  <a:pt x="506498" y="526799"/>
                </a:lnTo>
                <a:lnTo>
                  <a:pt x="87801" y="526799"/>
                </a:lnTo>
                <a:lnTo>
                  <a:pt x="53625" y="519900"/>
                </a:lnTo>
                <a:lnTo>
                  <a:pt x="25716" y="501083"/>
                </a:lnTo>
                <a:lnTo>
                  <a:pt x="6899" y="473174"/>
                </a:lnTo>
                <a:lnTo>
                  <a:pt x="0" y="438998"/>
                </a:lnTo>
                <a:lnTo>
                  <a:pt x="0" y="878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5478" y="4390842"/>
            <a:ext cx="522605" cy="584200"/>
          </a:xfrm>
          <a:custGeom>
            <a:avLst/>
            <a:gdLst/>
            <a:ahLst/>
            <a:cxnLst/>
            <a:rect l="l" t="t" r="r" b="b"/>
            <a:pathLst>
              <a:path w="522604" h="584200">
                <a:moveTo>
                  <a:pt x="0" y="87001"/>
                </a:moveTo>
                <a:lnTo>
                  <a:pt x="6837" y="53136"/>
                </a:lnTo>
                <a:lnTo>
                  <a:pt x="25482" y="25482"/>
                </a:lnTo>
                <a:lnTo>
                  <a:pt x="53136" y="6837"/>
                </a:lnTo>
                <a:lnTo>
                  <a:pt x="87001" y="0"/>
                </a:lnTo>
                <a:lnTo>
                  <a:pt x="434998" y="0"/>
                </a:lnTo>
                <a:lnTo>
                  <a:pt x="483267" y="14617"/>
                </a:lnTo>
                <a:lnTo>
                  <a:pt x="515377" y="53707"/>
                </a:lnTo>
                <a:lnTo>
                  <a:pt x="521999" y="87001"/>
                </a:lnTo>
                <a:lnTo>
                  <a:pt x="521999" y="496798"/>
                </a:lnTo>
                <a:lnTo>
                  <a:pt x="515163" y="530663"/>
                </a:lnTo>
                <a:lnTo>
                  <a:pt x="496517" y="558317"/>
                </a:lnTo>
                <a:lnTo>
                  <a:pt x="468863" y="576962"/>
                </a:lnTo>
                <a:lnTo>
                  <a:pt x="434998" y="583799"/>
                </a:lnTo>
                <a:lnTo>
                  <a:pt x="87001" y="583799"/>
                </a:lnTo>
                <a:lnTo>
                  <a:pt x="53136" y="576962"/>
                </a:lnTo>
                <a:lnTo>
                  <a:pt x="25482" y="558317"/>
                </a:lnTo>
                <a:lnTo>
                  <a:pt x="6837" y="530663"/>
                </a:lnTo>
                <a:lnTo>
                  <a:pt x="0" y="496798"/>
                </a:lnTo>
                <a:lnTo>
                  <a:pt x="0" y="870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90329" y="5186076"/>
            <a:ext cx="545465" cy="502284"/>
          </a:xfrm>
          <a:custGeom>
            <a:avLst/>
            <a:gdLst/>
            <a:ahLst/>
            <a:cxnLst/>
            <a:rect l="l" t="t" r="r" b="b"/>
            <a:pathLst>
              <a:path w="545464" h="502285">
                <a:moveTo>
                  <a:pt x="0" y="83701"/>
                </a:moveTo>
                <a:lnTo>
                  <a:pt x="6577" y="51121"/>
                </a:lnTo>
                <a:lnTo>
                  <a:pt x="24515" y="24515"/>
                </a:lnTo>
                <a:lnTo>
                  <a:pt x="51121" y="6577"/>
                </a:lnTo>
                <a:lnTo>
                  <a:pt x="83701" y="0"/>
                </a:lnTo>
                <a:lnTo>
                  <a:pt x="461698" y="0"/>
                </a:lnTo>
                <a:lnTo>
                  <a:pt x="508136" y="14062"/>
                </a:lnTo>
                <a:lnTo>
                  <a:pt x="539028" y="51670"/>
                </a:lnTo>
                <a:lnTo>
                  <a:pt x="545399" y="83701"/>
                </a:lnTo>
                <a:lnTo>
                  <a:pt x="545399" y="418498"/>
                </a:lnTo>
                <a:lnTo>
                  <a:pt x="538822" y="451078"/>
                </a:lnTo>
                <a:lnTo>
                  <a:pt x="520884" y="477684"/>
                </a:lnTo>
                <a:lnTo>
                  <a:pt x="494278" y="495622"/>
                </a:lnTo>
                <a:lnTo>
                  <a:pt x="461698" y="502199"/>
                </a:lnTo>
                <a:lnTo>
                  <a:pt x="83701" y="502199"/>
                </a:lnTo>
                <a:lnTo>
                  <a:pt x="51121" y="495622"/>
                </a:lnTo>
                <a:lnTo>
                  <a:pt x="24515" y="477684"/>
                </a:lnTo>
                <a:lnTo>
                  <a:pt x="6577" y="451078"/>
                </a:lnTo>
                <a:lnTo>
                  <a:pt x="0" y="418498"/>
                </a:lnTo>
                <a:lnTo>
                  <a:pt x="0" y="837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94490" y="6278682"/>
            <a:ext cx="6151880" cy="30543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600" spc="-20" dirty="0">
                <a:latin typeface="Arial Unicode MS"/>
                <a:cs typeface="Arial Unicode MS"/>
              </a:rPr>
              <a:t>CCA</a:t>
            </a:r>
            <a:r>
              <a:rPr sz="1600" spc="195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https://en.wikipedia.org/wiki/Euler_angles#Tait.E2.80.93Bryan_angles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6925" y="645261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40</a:t>
            </a:r>
            <a:endParaRPr sz="1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6777" y="1232861"/>
            <a:ext cx="3737222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0839" y="19684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3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2" y="467365"/>
                </a:lnTo>
                <a:lnTo>
                  <a:pt x="494508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2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09" y="381475"/>
                </a:lnTo>
                <a:lnTo>
                  <a:pt x="84000" y="357040"/>
                </a:lnTo>
                <a:lnTo>
                  <a:pt x="50130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1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8730" y="21175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3485" y="30650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4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5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16738" y="38025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7769" y="30095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4" y="0"/>
                </a:lnTo>
                <a:lnTo>
                  <a:pt x="129403" y="325"/>
                </a:lnTo>
                <a:lnTo>
                  <a:pt x="185868" y="14325"/>
                </a:lnTo>
                <a:lnTo>
                  <a:pt x="257087" y="46506"/>
                </a:lnTo>
                <a:lnTo>
                  <a:pt x="293887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09" y="153479"/>
                </a:lnTo>
                <a:lnTo>
                  <a:pt x="442918" y="187628"/>
                </a:lnTo>
                <a:lnTo>
                  <a:pt x="479324" y="224234"/>
                </a:lnTo>
                <a:lnTo>
                  <a:pt x="514866" y="263045"/>
                </a:lnTo>
                <a:lnTo>
                  <a:pt x="549282" y="303809"/>
                </a:lnTo>
                <a:lnTo>
                  <a:pt x="582310" y="346273"/>
                </a:lnTo>
                <a:lnTo>
                  <a:pt x="613689" y="390185"/>
                </a:lnTo>
                <a:lnTo>
                  <a:pt x="643155" y="435292"/>
                </a:lnTo>
                <a:lnTo>
                  <a:pt x="670448" y="481343"/>
                </a:lnTo>
                <a:lnTo>
                  <a:pt x="700903" y="539484"/>
                </a:lnTo>
                <a:lnTo>
                  <a:pt x="725765" y="595374"/>
                </a:lnTo>
                <a:lnTo>
                  <a:pt x="745009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4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6" y="923538"/>
                </a:lnTo>
                <a:lnTo>
                  <a:pt x="597505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3" y="867403"/>
                </a:lnTo>
                <a:lnTo>
                  <a:pt x="436503" y="840369"/>
                </a:lnTo>
                <a:lnTo>
                  <a:pt x="393099" y="808613"/>
                </a:lnTo>
                <a:lnTo>
                  <a:pt x="349247" y="772371"/>
                </a:lnTo>
                <a:lnTo>
                  <a:pt x="305355" y="731884"/>
                </a:lnTo>
                <a:lnTo>
                  <a:pt x="261831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1949" y="30660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5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82575">
              <a:lnSpc>
                <a:spcPct val="100000"/>
              </a:lnSpc>
            </a:pPr>
            <a:r>
              <a:rPr lang="zh-CN" altLang="en-US" spc="-240" dirty="0" smtClean="0"/>
              <a:t>             欧拉角</a:t>
            </a:r>
            <a:r>
              <a:rPr lang="zh-CN" altLang="en-US" spc="-240" dirty="0"/>
              <a:t>旋转</a:t>
            </a:r>
            <a:endParaRPr spc="-130" dirty="0"/>
          </a:p>
        </p:txBody>
      </p:sp>
      <p:sp>
        <p:nvSpPr>
          <p:cNvPr id="10" name="object 10"/>
          <p:cNvSpPr/>
          <p:nvPr/>
        </p:nvSpPr>
        <p:spPr>
          <a:xfrm>
            <a:off x="0" y="902955"/>
            <a:ext cx="6657095" cy="265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54100" y="793867"/>
            <a:ext cx="2330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z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712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9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2371" y="0"/>
            <a:ext cx="5171628" cy="371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362" y="2009084"/>
            <a:ext cx="7371899" cy="212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6895" y="2779294"/>
            <a:ext cx="882015" cy="1035050"/>
          </a:xfrm>
          <a:custGeom>
            <a:avLst/>
            <a:gdLst/>
            <a:ahLst/>
            <a:cxnLst/>
            <a:rect l="l" t="t" r="r" b="b"/>
            <a:pathLst>
              <a:path w="882015" h="1035050">
                <a:moveTo>
                  <a:pt x="0" y="0"/>
                </a:moveTo>
                <a:lnTo>
                  <a:pt x="882000" y="0"/>
                </a:lnTo>
                <a:lnTo>
                  <a:pt x="882000" y="1034591"/>
                </a:lnTo>
                <a:lnTo>
                  <a:pt x="0" y="1034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7853" y="3813885"/>
            <a:ext cx="5850890" cy="479425"/>
          </a:xfrm>
          <a:custGeom>
            <a:avLst/>
            <a:gdLst/>
            <a:ahLst/>
            <a:cxnLst/>
            <a:rect l="l" t="t" r="r" b="b"/>
            <a:pathLst>
              <a:path w="5850890" h="479425">
                <a:moveTo>
                  <a:pt x="0" y="0"/>
                </a:moveTo>
                <a:lnTo>
                  <a:pt x="5850899" y="0"/>
                </a:lnTo>
                <a:lnTo>
                  <a:pt x="5850899" y="479099"/>
                </a:lnTo>
                <a:lnTo>
                  <a:pt x="0" y="479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9324" y="6008508"/>
            <a:ext cx="66594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9235" y="263634"/>
            <a:ext cx="4064000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8435">
              <a:lnSpc>
                <a:spcPts val="5660"/>
              </a:lnSpc>
            </a:pPr>
            <a:r>
              <a:rPr lang="zh-CN" altLang="en-US" spc="-240" dirty="0" smtClean="0"/>
              <a:t>欧拉角与球面腕的对比</a:t>
            </a:r>
            <a:endParaRPr spc="100" dirty="0"/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89044"/>
          </a:xfrm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447675">
              <a:lnSpc>
                <a:spcPct val="100000"/>
              </a:lnSpc>
            </a:pPr>
            <a:r>
              <a:rPr lang="zh-CN" altLang="en-US" spc="-254" dirty="0" smtClean="0"/>
              <a:t>              逆</a:t>
            </a:r>
            <a:r>
              <a:rPr lang="zh-CN" altLang="en-US" spc="-254" dirty="0"/>
              <a:t>位</a:t>
            </a:r>
            <a:r>
              <a:rPr spc="210" dirty="0" smtClean="0"/>
              <a:t> </a:t>
            </a:r>
            <a:r>
              <a:rPr spc="-10" dirty="0"/>
              <a:t>(ZYZ)</a:t>
            </a:r>
          </a:p>
        </p:txBody>
      </p:sp>
      <p:sp>
        <p:nvSpPr>
          <p:cNvPr id="3" name="object 3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9701" y="2100974"/>
            <a:ext cx="565785" cy="445770"/>
          </a:xfrm>
          <a:custGeom>
            <a:avLst/>
            <a:gdLst/>
            <a:ahLst/>
            <a:cxnLst/>
            <a:rect l="l" t="t" r="r" b="b"/>
            <a:pathLst>
              <a:path w="565785" h="445769">
                <a:moveTo>
                  <a:pt x="0" y="222599"/>
                </a:moveTo>
                <a:lnTo>
                  <a:pt x="4555" y="182587"/>
                </a:lnTo>
                <a:lnTo>
                  <a:pt x="17689" y="144927"/>
                </a:lnTo>
                <a:lnTo>
                  <a:pt x="38603" y="110249"/>
                </a:lnTo>
                <a:lnTo>
                  <a:pt x="66499" y="79181"/>
                </a:lnTo>
                <a:lnTo>
                  <a:pt x="100577" y="52352"/>
                </a:lnTo>
                <a:lnTo>
                  <a:pt x="140040" y="30391"/>
                </a:lnTo>
                <a:lnTo>
                  <a:pt x="184089" y="13926"/>
                </a:lnTo>
                <a:lnTo>
                  <a:pt x="231925" y="3586"/>
                </a:lnTo>
                <a:lnTo>
                  <a:pt x="282749" y="0"/>
                </a:lnTo>
                <a:lnTo>
                  <a:pt x="333574" y="3586"/>
                </a:lnTo>
                <a:lnTo>
                  <a:pt x="381410" y="13926"/>
                </a:lnTo>
                <a:lnTo>
                  <a:pt x="425459" y="30391"/>
                </a:lnTo>
                <a:lnTo>
                  <a:pt x="464922" y="52352"/>
                </a:lnTo>
                <a:lnTo>
                  <a:pt x="499000" y="79181"/>
                </a:lnTo>
                <a:lnTo>
                  <a:pt x="526896" y="110249"/>
                </a:lnTo>
                <a:lnTo>
                  <a:pt x="547810" y="144927"/>
                </a:lnTo>
                <a:lnTo>
                  <a:pt x="560944" y="182587"/>
                </a:lnTo>
                <a:lnTo>
                  <a:pt x="565499" y="222599"/>
                </a:lnTo>
                <a:lnTo>
                  <a:pt x="560944" y="262612"/>
                </a:lnTo>
                <a:lnTo>
                  <a:pt x="547810" y="300272"/>
                </a:lnTo>
                <a:lnTo>
                  <a:pt x="526896" y="334950"/>
                </a:lnTo>
                <a:lnTo>
                  <a:pt x="499000" y="366018"/>
                </a:lnTo>
                <a:lnTo>
                  <a:pt x="464922" y="392847"/>
                </a:lnTo>
                <a:lnTo>
                  <a:pt x="425459" y="414808"/>
                </a:lnTo>
                <a:lnTo>
                  <a:pt x="381410" y="431273"/>
                </a:lnTo>
                <a:lnTo>
                  <a:pt x="333574" y="441613"/>
                </a:lnTo>
                <a:lnTo>
                  <a:pt x="282749" y="445199"/>
                </a:lnTo>
                <a:lnTo>
                  <a:pt x="231925" y="441613"/>
                </a:lnTo>
                <a:lnTo>
                  <a:pt x="184089" y="431273"/>
                </a:lnTo>
                <a:lnTo>
                  <a:pt x="140040" y="414808"/>
                </a:lnTo>
                <a:lnTo>
                  <a:pt x="100577" y="392847"/>
                </a:lnTo>
                <a:lnTo>
                  <a:pt x="66499" y="366018"/>
                </a:lnTo>
                <a:lnTo>
                  <a:pt x="38603" y="334950"/>
                </a:lnTo>
                <a:lnTo>
                  <a:pt x="17689" y="300272"/>
                </a:lnTo>
                <a:lnTo>
                  <a:pt x="4555" y="262612"/>
                </a:lnTo>
                <a:lnTo>
                  <a:pt x="0" y="22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3834062"/>
            <a:ext cx="565785" cy="445770"/>
          </a:xfrm>
          <a:custGeom>
            <a:avLst/>
            <a:gdLst/>
            <a:ahLst/>
            <a:cxnLst/>
            <a:rect l="l" t="t" r="r" b="b"/>
            <a:pathLst>
              <a:path w="565785" h="445770">
                <a:moveTo>
                  <a:pt x="0" y="222599"/>
                </a:moveTo>
                <a:lnTo>
                  <a:pt x="4555" y="182587"/>
                </a:lnTo>
                <a:lnTo>
                  <a:pt x="17689" y="144927"/>
                </a:lnTo>
                <a:lnTo>
                  <a:pt x="38603" y="110249"/>
                </a:lnTo>
                <a:lnTo>
                  <a:pt x="66499" y="79181"/>
                </a:lnTo>
                <a:lnTo>
                  <a:pt x="100577" y="52352"/>
                </a:lnTo>
                <a:lnTo>
                  <a:pt x="140040" y="30391"/>
                </a:lnTo>
                <a:lnTo>
                  <a:pt x="184089" y="13926"/>
                </a:lnTo>
                <a:lnTo>
                  <a:pt x="231925" y="3586"/>
                </a:lnTo>
                <a:lnTo>
                  <a:pt x="282749" y="0"/>
                </a:lnTo>
                <a:lnTo>
                  <a:pt x="333574" y="3586"/>
                </a:lnTo>
                <a:lnTo>
                  <a:pt x="381410" y="13926"/>
                </a:lnTo>
                <a:lnTo>
                  <a:pt x="425459" y="30391"/>
                </a:lnTo>
                <a:lnTo>
                  <a:pt x="464922" y="52352"/>
                </a:lnTo>
                <a:lnTo>
                  <a:pt x="499000" y="79181"/>
                </a:lnTo>
                <a:lnTo>
                  <a:pt x="526896" y="110249"/>
                </a:lnTo>
                <a:lnTo>
                  <a:pt x="547810" y="144927"/>
                </a:lnTo>
                <a:lnTo>
                  <a:pt x="560944" y="182587"/>
                </a:lnTo>
                <a:lnTo>
                  <a:pt x="565499" y="222599"/>
                </a:lnTo>
                <a:lnTo>
                  <a:pt x="560944" y="262612"/>
                </a:lnTo>
                <a:lnTo>
                  <a:pt x="547810" y="300272"/>
                </a:lnTo>
                <a:lnTo>
                  <a:pt x="526896" y="334950"/>
                </a:lnTo>
                <a:lnTo>
                  <a:pt x="499000" y="366018"/>
                </a:lnTo>
                <a:lnTo>
                  <a:pt x="464922" y="392847"/>
                </a:lnTo>
                <a:lnTo>
                  <a:pt x="425459" y="414808"/>
                </a:lnTo>
                <a:lnTo>
                  <a:pt x="381410" y="431273"/>
                </a:lnTo>
                <a:lnTo>
                  <a:pt x="333574" y="441613"/>
                </a:lnTo>
                <a:lnTo>
                  <a:pt x="282749" y="445199"/>
                </a:lnTo>
                <a:lnTo>
                  <a:pt x="231925" y="441613"/>
                </a:lnTo>
                <a:lnTo>
                  <a:pt x="184089" y="431273"/>
                </a:lnTo>
                <a:lnTo>
                  <a:pt x="140040" y="414808"/>
                </a:lnTo>
                <a:lnTo>
                  <a:pt x="100577" y="392847"/>
                </a:lnTo>
                <a:lnTo>
                  <a:pt x="66499" y="366018"/>
                </a:lnTo>
                <a:lnTo>
                  <a:pt x="38603" y="334950"/>
                </a:lnTo>
                <a:lnTo>
                  <a:pt x="17689" y="300272"/>
                </a:lnTo>
                <a:lnTo>
                  <a:pt x="4555" y="262612"/>
                </a:lnTo>
                <a:lnTo>
                  <a:pt x="0" y="22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5220" y="4836440"/>
            <a:ext cx="1824599" cy="554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7573" y="3110558"/>
            <a:ext cx="11939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9800" y="5724603"/>
            <a:ext cx="39509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2375" y="3680441"/>
            <a:ext cx="1203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89044"/>
          </a:xfrm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1201420">
              <a:lnSpc>
                <a:spcPct val="100000"/>
              </a:lnSpc>
            </a:pPr>
            <a:r>
              <a:rPr lang="zh-CN" altLang="en-US" spc="-130" dirty="0" smtClean="0"/>
              <a:t>       欧拉角旋转</a:t>
            </a:r>
            <a:endParaRPr spc="-130" dirty="0"/>
          </a:p>
        </p:txBody>
      </p:sp>
      <p:sp>
        <p:nvSpPr>
          <p:cNvPr id="4" name="object 4"/>
          <p:cNvSpPr/>
          <p:nvPr/>
        </p:nvSpPr>
        <p:spPr>
          <a:xfrm>
            <a:off x="5618748" y="1218557"/>
            <a:ext cx="746125" cy="982980"/>
          </a:xfrm>
          <a:custGeom>
            <a:avLst/>
            <a:gdLst/>
            <a:ahLst/>
            <a:cxnLst/>
            <a:rect l="l" t="t" r="r" b="b"/>
            <a:pathLst>
              <a:path w="746125" h="982980">
                <a:moveTo>
                  <a:pt x="0" y="491399"/>
                </a:moveTo>
                <a:lnTo>
                  <a:pt x="2189" y="437856"/>
                </a:lnTo>
                <a:lnTo>
                  <a:pt x="8604" y="385983"/>
                </a:lnTo>
                <a:lnTo>
                  <a:pt x="19018" y="336079"/>
                </a:lnTo>
                <a:lnTo>
                  <a:pt x="33203" y="288445"/>
                </a:lnTo>
                <a:lnTo>
                  <a:pt x="50932" y="243380"/>
                </a:lnTo>
                <a:lnTo>
                  <a:pt x="71977" y="201185"/>
                </a:lnTo>
                <a:lnTo>
                  <a:pt x="96110" y="162158"/>
                </a:lnTo>
                <a:lnTo>
                  <a:pt x="123104" y="126601"/>
                </a:lnTo>
                <a:lnTo>
                  <a:pt x="152731" y="94811"/>
                </a:lnTo>
                <a:lnTo>
                  <a:pt x="184764" y="67090"/>
                </a:lnTo>
                <a:lnTo>
                  <a:pt x="218975" y="43737"/>
                </a:lnTo>
                <a:lnTo>
                  <a:pt x="255137" y="25051"/>
                </a:lnTo>
                <a:lnTo>
                  <a:pt x="293022" y="11334"/>
                </a:lnTo>
                <a:lnTo>
                  <a:pt x="332402" y="2883"/>
                </a:lnTo>
                <a:lnTo>
                  <a:pt x="373049" y="0"/>
                </a:lnTo>
                <a:lnTo>
                  <a:pt x="422085" y="4261"/>
                </a:lnTo>
                <a:lnTo>
                  <a:pt x="469865" y="16835"/>
                </a:lnTo>
                <a:lnTo>
                  <a:pt x="515810" y="37405"/>
                </a:lnTo>
                <a:lnTo>
                  <a:pt x="559340" y="65655"/>
                </a:lnTo>
                <a:lnTo>
                  <a:pt x="599875" y="101268"/>
                </a:lnTo>
                <a:lnTo>
                  <a:pt x="636836" y="143927"/>
                </a:lnTo>
                <a:lnTo>
                  <a:pt x="664917" y="185353"/>
                </a:lnTo>
                <a:lnTo>
                  <a:pt x="689092" y="230317"/>
                </a:lnTo>
                <a:lnTo>
                  <a:pt x="709211" y="278341"/>
                </a:lnTo>
                <a:lnTo>
                  <a:pt x="725123" y="328941"/>
                </a:lnTo>
                <a:lnTo>
                  <a:pt x="736676" y="381639"/>
                </a:lnTo>
                <a:lnTo>
                  <a:pt x="743718" y="435952"/>
                </a:lnTo>
                <a:lnTo>
                  <a:pt x="746099" y="491399"/>
                </a:lnTo>
                <a:lnTo>
                  <a:pt x="743910" y="544943"/>
                </a:lnTo>
                <a:lnTo>
                  <a:pt x="737495" y="596816"/>
                </a:lnTo>
                <a:lnTo>
                  <a:pt x="727081" y="646720"/>
                </a:lnTo>
                <a:lnTo>
                  <a:pt x="712896" y="694354"/>
                </a:lnTo>
                <a:lnTo>
                  <a:pt x="695167" y="739418"/>
                </a:lnTo>
                <a:lnTo>
                  <a:pt x="674122" y="781614"/>
                </a:lnTo>
                <a:lnTo>
                  <a:pt x="649989" y="820641"/>
                </a:lnTo>
                <a:lnTo>
                  <a:pt x="622995" y="856198"/>
                </a:lnTo>
                <a:lnTo>
                  <a:pt x="593368" y="887988"/>
                </a:lnTo>
                <a:lnTo>
                  <a:pt x="561335" y="915709"/>
                </a:lnTo>
                <a:lnTo>
                  <a:pt x="527124" y="939062"/>
                </a:lnTo>
                <a:lnTo>
                  <a:pt x="490962" y="957748"/>
                </a:lnTo>
                <a:lnTo>
                  <a:pt x="453077" y="971465"/>
                </a:lnTo>
                <a:lnTo>
                  <a:pt x="413697" y="979916"/>
                </a:lnTo>
                <a:lnTo>
                  <a:pt x="373049" y="982799"/>
                </a:lnTo>
                <a:lnTo>
                  <a:pt x="332402" y="979916"/>
                </a:lnTo>
                <a:lnTo>
                  <a:pt x="293022" y="971465"/>
                </a:lnTo>
                <a:lnTo>
                  <a:pt x="255137" y="957748"/>
                </a:lnTo>
                <a:lnTo>
                  <a:pt x="218975" y="939062"/>
                </a:lnTo>
                <a:lnTo>
                  <a:pt x="184764" y="915709"/>
                </a:lnTo>
                <a:lnTo>
                  <a:pt x="152731" y="887988"/>
                </a:lnTo>
                <a:lnTo>
                  <a:pt x="123104" y="856198"/>
                </a:lnTo>
                <a:lnTo>
                  <a:pt x="96110" y="820641"/>
                </a:lnTo>
                <a:lnTo>
                  <a:pt x="71977" y="781614"/>
                </a:lnTo>
                <a:lnTo>
                  <a:pt x="50932" y="739418"/>
                </a:lnTo>
                <a:lnTo>
                  <a:pt x="33203" y="694354"/>
                </a:lnTo>
                <a:lnTo>
                  <a:pt x="19018" y="646720"/>
                </a:lnTo>
                <a:lnTo>
                  <a:pt x="8604" y="596816"/>
                </a:lnTo>
                <a:lnTo>
                  <a:pt x="2189" y="544943"/>
                </a:lnTo>
                <a:lnTo>
                  <a:pt x="0" y="4913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3031956"/>
            <a:ext cx="557530" cy="890905"/>
          </a:xfrm>
          <a:custGeom>
            <a:avLst/>
            <a:gdLst/>
            <a:ahLst/>
            <a:cxnLst/>
            <a:rect l="l" t="t" r="r" b="b"/>
            <a:pathLst>
              <a:path w="557530" h="890904">
                <a:moveTo>
                  <a:pt x="0" y="445200"/>
                </a:moveTo>
                <a:lnTo>
                  <a:pt x="2544" y="384789"/>
                </a:lnTo>
                <a:lnTo>
                  <a:pt x="9955" y="326848"/>
                </a:lnTo>
                <a:lnTo>
                  <a:pt x="21901" y="271908"/>
                </a:lnTo>
                <a:lnTo>
                  <a:pt x="38050" y="220499"/>
                </a:lnTo>
                <a:lnTo>
                  <a:pt x="58070" y="173151"/>
                </a:lnTo>
                <a:lnTo>
                  <a:pt x="81629" y="130396"/>
                </a:lnTo>
                <a:lnTo>
                  <a:pt x="108394" y="92763"/>
                </a:lnTo>
                <a:lnTo>
                  <a:pt x="138034" y="60782"/>
                </a:lnTo>
                <a:lnTo>
                  <a:pt x="170217" y="34986"/>
                </a:lnTo>
                <a:lnTo>
                  <a:pt x="204610" y="15902"/>
                </a:lnTo>
                <a:lnTo>
                  <a:pt x="240882" y="4064"/>
                </a:lnTo>
                <a:lnTo>
                  <a:pt x="278699" y="0"/>
                </a:lnTo>
                <a:lnTo>
                  <a:pt x="322561" y="5546"/>
                </a:lnTo>
                <a:lnTo>
                  <a:pt x="364947" y="21853"/>
                </a:lnTo>
                <a:lnTo>
                  <a:pt x="405110" y="48428"/>
                </a:lnTo>
                <a:lnTo>
                  <a:pt x="442300" y="84774"/>
                </a:lnTo>
                <a:lnTo>
                  <a:pt x="475770" y="130396"/>
                </a:lnTo>
                <a:lnTo>
                  <a:pt x="496749" y="167926"/>
                </a:lnTo>
                <a:lnTo>
                  <a:pt x="514810" y="208664"/>
                </a:lnTo>
                <a:lnTo>
                  <a:pt x="529841" y="252172"/>
                </a:lnTo>
                <a:lnTo>
                  <a:pt x="541728" y="298015"/>
                </a:lnTo>
                <a:lnTo>
                  <a:pt x="550359" y="345758"/>
                </a:lnTo>
                <a:lnTo>
                  <a:pt x="555621" y="394965"/>
                </a:lnTo>
                <a:lnTo>
                  <a:pt x="557399" y="445200"/>
                </a:lnTo>
                <a:lnTo>
                  <a:pt x="554855" y="505611"/>
                </a:lnTo>
                <a:lnTo>
                  <a:pt x="547444" y="563551"/>
                </a:lnTo>
                <a:lnTo>
                  <a:pt x="535498" y="618492"/>
                </a:lnTo>
                <a:lnTo>
                  <a:pt x="519349" y="669901"/>
                </a:lnTo>
                <a:lnTo>
                  <a:pt x="499329" y="717248"/>
                </a:lnTo>
                <a:lnTo>
                  <a:pt x="475770" y="760004"/>
                </a:lnTo>
                <a:lnTo>
                  <a:pt x="449005" y="797637"/>
                </a:lnTo>
                <a:lnTo>
                  <a:pt x="419365" y="829617"/>
                </a:lnTo>
                <a:lnTo>
                  <a:pt x="387182" y="855414"/>
                </a:lnTo>
                <a:lnTo>
                  <a:pt x="352789" y="874497"/>
                </a:lnTo>
                <a:lnTo>
                  <a:pt x="316517" y="886336"/>
                </a:lnTo>
                <a:lnTo>
                  <a:pt x="278699" y="890400"/>
                </a:lnTo>
                <a:lnTo>
                  <a:pt x="204610" y="874497"/>
                </a:lnTo>
                <a:lnTo>
                  <a:pt x="170217" y="855414"/>
                </a:lnTo>
                <a:lnTo>
                  <a:pt x="138034" y="829617"/>
                </a:lnTo>
                <a:lnTo>
                  <a:pt x="108394" y="797637"/>
                </a:lnTo>
                <a:lnTo>
                  <a:pt x="81629" y="760004"/>
                </a:lnTo>
                <a:lnTo>
                  <a:pt x="58070" y="717248"/>
                </a:lnTo>
                <a:lnTo>
                  <a:pt x="38050" y="669901"/>
                </a:lnTo>
                <a:lnTo>
                  <a:pt x="21901" y="618492"/>
                </a:lnTo>
                <a:lnTo>
                  <a:pt x="9955" y="563551"/>
                </a:lnTo>
                <a:lnTo>
                  <a:pt x="2544" y="505611"/>
                </a:lnTo>
                <a:lnTo>
                  <a:pt x="0" y="445200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7008" y="5556686"/>
            <a:ext cx="55643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2765" y="3676073"/>
            <a:ext cx="35075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2764" y="3676072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4896" y="4890454"/>
            <a:ext cx="64070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7573" y="3110558"/>
            <a:ext cx="11939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7008" y="6096108"/>
            <a:ext cx="5591399" cy="49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89044"/>
          </a:xfrm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1201420">
              <a:lnSpc>
                <a:spcPct val="100000"/>
              </a:lnSpc>
            </a:pPr>
            <a:r>
              <a:rPr lang="zh-CN" altLang="en-US" spc="-130" dirty="0" smtClean="0"/>
              <a:t>        欧拉角旋转</a:t>
            </a:r>
            <a:endParaRPr spc="-130" dirty="0"/>
          </a:p>
        </p:txBody>
      </p:sp>
      <p:sp>
        <p:nvSpPr>
          <p:cNvPr id="4" name="object 4"/>
          <p:cNvSpPr/>
          <p:nvPr/>
        </p:nvSpPr>
        <p:spPr>
          <a:xfrm>
            <a:off x="1973178" y="2021304"/>
            <a:ext cx="2948305" cy="505459"/>
          </a:xfrm>
          <a:custGeom>
            <a:avLst/>
            <a:gdLst/>
            <a:ahLst/>
            <a:cxnLst/>
            <a:rect l="l" t="t" r="r" b="b"/>
            <a:pathLst>
              <a:path w="2948304" h="505460">
                <a:moveTo>
                  <a:pt x="0" y="252599"/>
                </a:moveTo>
                <a:lnTo>
                  <a:pt x="16982" y="214131"/>
                </a:lnTo>
                <a:lnTo>
                  <a:pt x="46402" y="189471"/>
                </a:lnTo>
                <a:lnTo>
                  <a:pt x="89435" y="165747"/>
                </a:lnTo>
                <a:lnTo>
                  <a:pt x="145342" y="143087"/>
                </a:lnTo>
                <a:lnTo>
                  <a:pt x="213381" y="121617"/>
                </a:lnTo>
                <a:lnTo>
                  <a:pt x="251718" y="111368"/>
                </a:lnTo>
                <a:lnTo>
                  <a:pt x="292811" y="101465"/>
                </a:lnTo>
                <a:lnTo>
                  <a:pt x="336567" y="91922"/>
                </a:lnTo>
                <a:lnTo>
                  <a:pt x="382892" y="82757"/>
                </a:lnTo>
                <a:lnTo>
                  <a:pt x="431695" y="73984"/>
                </a:lnTo>
                <a:lnTo>
                  <a:pt x="482882" y="65620"/>
                </a:lnTo>
                <a:lnTo>
                  <a:pt x="536362" y="57681"/>
                </a:lnTo>
                <a:lnTo>
                  <a:pt x="592042" y="50182"/>
                </a:lnTo>
                <a:lnTo>
                  <a:pt x="649828" y="43140"/>
                </a:lnTo>
                <a:lnTo>
                  <a:pt x="709629" y="36569"/>
                </a:lnTo>
                <a:lnTo>
                  <a:pt x="771351" y="30487"/>
                </a:lnTo>
                <a:lnTo>
                  <a:pt x="834903" y="24909"/>
                </a:lnTo>
                <a:lnTo>
                  <a:pt x="900191" y="19850"/>
                </a:lnTo>
                <a:lnTo>
                  <a:pt x="967123" y="15327"/>
                </a:lnTo>
                <a:lnTo>
                  <a:pt x="1035607" y="11356"/>
                </a:lnTo>
                <a:lnTo>
                  <a:pt x="1105549" y="7952"/>
                </a:lnTo>
                <a:lnTo>
                  <a:pt x="1176857" y="5131"/>
                </a:lnTo>
                <a:lnTo>
                  <a:pt x="1249439" y="2910"/>
                </a:lnTo>
                <a:lnTo>
                  <a:pt x="1323202" y="1304"/>
                </a:lnTo>
                <a:lnTo>
                  <a:pt x="1398053" y="328"/>
                </a:lnTo>
                <a:lnTo>
                  <a:pt x="1473899" y="0"/>
                </a:lnTo>
                <a:lnTo>
                  <a:pt x="1549746" y="328"/>
                </a:lnTo>
                <a:lnTo>
                  <a:pt x="1624597" y="1304"/>
                </a:lnTo>
                <a:lnTo>
                  <a:pt x="1698360" y="2910"/>
                </a:lnTo>
                <a:lnTo>
                  <a:pt x="1770942" y="5131"/>
                </a:lnTo>
                <a:lnTo>
                  <a:pt x="1842250" y="7952"/>
                </a:lnTo>
                <a:lnTo>
                  <a:pt x="1912192" y="11356"/>
                </a:lnTo>
                <a:lnTo>
                  <a:pt x="1980676" y="15327"/>
                </a:lnTo>
                <a:lnTo>
                  <a:pt x="2047608" y="19850"/>
                </a:lnTo>
                <a:lnTo>
                  <a:pt x="2112896" y="24909"/>
                </a:lnTo>
                <a:lnTo>
                  <a:pt x="2176448" y="30487"/>
                </a:lnTo>
                <a:lnTo>
                  <a:pt x="2238170" y="36569"/>
                </a:lnTo>
                <a:lnTo>
                  <a:pt x="2297971" y="43140"/>
                </a:lnTo>
                <a:lnTo>
                  <a:pt x="2355757" y="50182"/>
                </a:lnTo>
                <a:lnTo>
                  <a:pt x="2411437" y="57681"/>
                </a:lnTo>
                <a:lnTo>
                  <a:pt x="2464917" y="65620"/>
                </a:lnTo>
                <a:lnTo>
                  <a:pt x="2516104" y="73984"/>
                </a:lnTo>
                <a:lnTo>
                  <a:pt x="2564907" y="82757"/>
                </a:lnTo>
                <a:lnTo>
                  <a:pt x="2611232" y="91922"/>
                </a:lnTo>
                <a:lnTo>
                  <a:pt x="2654988" y="101465"/>
                </a:lnTo>
                <a:lnTo>
                  <a:pt x="2696081" y="111368"/>
                </a:lnTo>
                <a:lnTo>
                  <a:pt x="2734418" y="121617"/>
                </a:lnTo>
                <a:lnTo>
                  <a:pt x="2802457" y="143087"/>
                </a:lnTo>
                <a:lnTo>
                  <a:pt x="2858364" y="165747"/>
                </a:lnTo>
                <a:lnTo>
                  <a:pt x="2901397" y="189471"/>
                </a:lnTo>
                <a:lnTo>
                  <a:pt x="2930817" y="214131"/>
                </a:lnTo>
                <a:lnTo>
                  <a:pt x="2947799" y="252599"/>
                </a:lnTo>
                <a:lnTo>
                  <a:pt x="2930817" y="291068"/>
                </a:lnTo>
                <a:lnTo>
                  <a:pt x="2901397" y="315728"/>
                </a:lnTo>
                <a:lnTo>
                  <a:pt x="2858364" y="339452"/>
                </a:lnTo>
                <a:lnTo>
                  <a:pt x="2802457" y="362112"/>
                </a:lnTo>
                <a:lnTo>
                  <a:pt x="2734418" y="383582"/>
                </a:lnTo>
                <a:lnTo>
                  <a:pt x="2696081" y="393831"/>
                </a:lnTo>
                <a:lnTo>
                  <a:pt x="2654988" y="403734"/>
                </a:lnTo>
                <a:lnTo>
                  <a:pt x="2611232" y="413277"/>
                </a:lnTo>
                <a:lnTo>
                  <a:pt x="2564907" y="422442"/>
                </a:lnTo>
                <a:lnTo>
                  <a:pt x="2516104" y="431215"/>
                </a:lnTo>
                <a:lnTo>
                  <a:pt x="2464917" y="439579"/>
                </a:lnTo>
                <a:lnTo>
                  <a:pt x="2411437" y="447518"/>
                </a:lnTo>
                <a:lnTo>
                  <a:pt x="2355757" y="455017"/>
                </a:lnTo>
                <a:lnTo>
                  <a:pt x="2297971" y="462059"/>
                </a:lnTo>
                <a:lnTo>
                  <a:pt x="2238170" y="468630"/>
                </a:lnTo>
                <a:lnTo>
                  <a:pt x="2176448" y="474712"/>
                </a:lnTo>
                <a:lnTo>
                  <a:pt x="2112896" y="480290"/>
                </a:lnTo>
                <a:lnTo>
                  <a:pt x="2047608" y="485349"/>
                </a:lnTo>
                <a:lnTo>
                  <a:pt x="1980676" y="489872"/>
                </a:lnTo>
                <a:lnTo>
                  <a:pt x="1912192" y="493843"/>
                </a:lnTo>
                <a:lnTo>
                  <a:pt x="1842250" y="497247"/>
                </a:lnTo>
                <a:lnTo>
                  <a:pt x="1770942" y="500068"/>
                </a:lnTo>
                <a:lnTo>
                  <a:pt x="1698360" y="502289"/>
                </a:lnTo>
                <a:lnTo>
                  <a:pt x="1624597" y="503895"/>
                </a:lnTo>
                <a:lnTo>
                  <a:pt x="1549746" y="504871"/>
                </a:lnTo>
                <a:lnTo>
                  <a:pt x="1473899" y="505199"/>
                </a:lnTo>
                <a:lnTo>
                  <a:pt x="1398053" y="504871"/>
                </a:lnTo>
                <a:lnTo>
                  <a:pt x="1323202" y="503895"/>
                </a:lnTo>
                <a:lnTo>
                  <a:pt x="1249439" y="502289"/>
                </a:lnTo>
                <a:lnTo>
                  <a:pt x="1176857" y="500068"/>
                </a:lnTo>
                <a:lnTo>
                  <a:pt x="1105549" y="497247"/>
                </a:lnTo>
                <a:lnTo>
                  <a:pt x="1035607" y="493843"/>
                </a:lnTo>
                <a:lnTo>
                  <a:pt x="967123" y="489872"/>
                </a:lnTo>
                <a:lnTo>
                  <a:pt x="900191" y="485349"/>
                </a:lnTo>
                <a:lnTo>
                  <a:pt x="834903" y="480290"/>
                </a:lnTo>
                <a:lnTo>
                  <a:pt x="771351" y="474712"/>
                </a:lnTo>
                <a:lnTo>
                  <a:pt x="709629" y="468630"/>
                </a:lnTo>
                <a:lnTo>
                  <a:pt x="649828" y="462059"/>
                </a:lnTo>
                <a:lnTo>
                  <a:pt x="592042" y="455017"/>
                </a:lnTo>
                <a:lnTo>
                  <a:pt x="536362" y="447518"/>
                </a:lnTo>
                <a:lnTo>
                  <a:pt x="482882" y="439579"/>
                </a:lnTo>
                <a:lnTo>
                  <a:pt x="431695" y="431215"/>
                </a:lnTo>
                <a:lnTo>
                  <a:pt x="382892" y="422442"/>
                </a:lnTo>
                <a:lnTo>
                  <a:pt x="336567" y="413277"/>
                </a:lnTo>
                <a:lnTo>
                  <a:pt x="292811" y="403734"/>
                </a:lnTo>
                <a:lnTo>
                  <a:pt x="251718" y="393831"/>
                </a:lnTo>
                <a:lnTo>
                  <a:pt x="213381" y="383582"/>
                </a:lnTo>
                <a:lnTo>
                  <a:pt x="145342" y="362112"/>
                </a:lnTo>
                <a:lnTo>
                  <a:pt x="89435" y="339452"/>
                </a:lnTo>
                <a:lnTo>
                  <a:pt x="46402" y="315728"/>
                </a:lnTo>
                <a:lnTo>
                  <a:pt x="16982" y="291068"/>
                </a:lnTo>
                <a:lnTo>
                  <a:pt x="1917" y="265598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1283" y="3850105"/>
            <a:ext cx="1275715" cy="397510"/>
          </a:xfrm>
          <a:custGeom>
            <a:avLst/>
            <a:gdLst/>
            <a:ahLst/>
            <a:cxnLst/>
            <a:rect l="l" t="t" r="r" b="b"/>
            <a:pathLst>
              <a:path w="1275714" h="397510">
                <a:moveTo>
                  <a:pt x="0" y="198449"/>
                </a:moveTo>
                <a:lnTo>
                  <a:pt x="3741" y="176826"/>
                </a:lnTo>
                <a:lnTo>
                  <a:pt x="14707" y="155877"/>
                </a:lnTo>
                <a:lnTo>
                  <a:pt x="56754" y="116487"/>
                </a:lnTo>
                <a:lnTo>
                  <a:pt x="123029" y="81248"/>
                </a:lnTo>
                <a:lnTo>
                  <a:pt x="164280" y="65487"/>
                </a:lnTo>
                <a:lnTo>
                  <a:pt x="210420" y="51127"/>
                </a:lnTo>
                <a:lnTo>
                  <a:pt x="261062" y="38289"/>
                </a:lnTo>
                <a:lnTo>
                  <a:pt x="315815" y="27094"/>
                </a:lnTo>
                <a:lnTo>
                  <a:pt x="374292" y="17663"/>
                </a:lnTo>
                <a:lnTo>
                  <a:pt x="436103" y="10117"/>
                </a:lnTo>
                <a:lnTo>
                  <a:pt x="500859" y="4577"/>
                </a:lnTo>
                <a:lnTo>
                  <a:pt x="568171" y="1164"/>
                </a:lnTo>
                <a:lnTo>
                  <a:pt x="637649" y="0"/>
                </a:lnTo>
                <a:lnTo>
                  <a:pt x="707129" y="1164"/>
                </a:lnTo>
                <a:lnTo>
                  <a:pt x="774440" y="4577"/>
                </a:lnTo>
                <a:lnTo>
                  <a:pt x="839196" y="10117"/>
                </a:lnTo>
                <a:lnTo>
                  <a:pt x="901007" y="17663"/>
                </a:lnTo>
                <a:lnTo>
                  <a:pt x="959484" y="27094"/>
                </a:lnTo>
                <a:lnTo>
                  <a:pt x="1014237" y="38289"/>
                </a:lnTo>
                <a:lnTo>
                  <a:pt x="1064879" y="51127"/>
                </a:lnTo>
                <a:lnTo>
                  <a:pt x="1111020" y="65487"/>
                </a:lnTo>
                <a:lnTo>
                  <a:pt x="1152270" y="81248"/>
                </a:lnTo>
                <a:lnTo>
                  <a:pt x="1188242" y="98288"/>
                </a:lnTo>
                <a:lnTo>
                  <a:pt x="1242792" y="135724"/>
                </a:lnTo>
                <a:lnTo>
                  <a:pt x="1271558" y="176826"/>
                </a:lnTo>
                <a:lnTo>
                  <a:pt x="1275299" y="198449"/>
                </a:lnTo>
                <a:lnTo>
                  <a:pt x="1260592" y="241022"/>
                </a:lnTo>
                <a:lnTo>
                  <a:pt x="1218545" y="280412"/>
                </a:lnTo>
                <a:lnTo>
                  <a:pt x="1152270" y="315652"/>
                </a:lnTo>
                <a:lnTo>
                  <a:pt x="1111020" y="331412"/>
                </a:lnTo>
                <a:lnTo>
                  <a:pt x="1064879" y="345772"/>
                </a:lnTo>
                <a:lnTo>
                  <a:pt x="1014237" y="358610"/>
                </a:lnTo>
                <a:lnTo>
                  <a:pt x="959484" y="369805"/>
                </a:lnTo>
                <a:lnTo>
                  <a:pt x="901007" y="379236"/>
                </a:lnTo>
                <a:lnTo>
                  <a:pt x="839196" y="386782"/>
                </a:lnTo>
                <a:lnTo>
                  <a:pt x="774440" y="392322"/>
                </a:lnTo>
                <a:lnTo>
                  <a:pt x="707129" y="395735"/>
                </a:lnTo>
                <a:lnTo>
                  <a:pt x="637649" y="396899"/>
                </a:lnTo>
                <a:lnTo>
                  <a:pt x="568171" y="395735"/>
                </a:lnTo>
                <a:lnTo>
                  <a:pt x="500859" y="392322"/>
                </a:lnTo>
                <a:lnTo>
                  <a:pt x="436103" y="386782"/>
                </a:lnTo>
                <a:lnTo>
                  <a:pt x="374292" y="379236"/>
                </a:lnTo>
                <a:lnTo>
                  <a:pt x="315815" y="369805"/>
                </a:lnTo>
                <a:lnTo>
                  <a:pt x="261062" y="358610"/>
                </a:lnTo>
                <a:lnTo>
                  <a:pt x="210420" y="345772"/>
                </a:lnTo>
                <a:lnTo>
                  <a:pt x="164280" y="331412"/>
                </a:lnTo>
                <a:lnTo>
                  <a:pt x="123029" y="315652"/>
                </a:lnTo>
                <a:lnTo>
                  <a:pt x="87057" y="298611"/>
                </a:lnTo>
                <a:lnTo>
                  <a:pt x="32507" y="261175"/>
                </a:lnTo>
                <a:lnTo>
                  <a:pt x="3741" y="220073"/>
                </a:lnTo>
                <a:lnTo>
                  <a:pt x="0" y="1984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4498" y="5570621"/>
            <a:ext cx="5765700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2765" y="3127348"/>
            <a:ext cx="41912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2764" y="3127348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2765" y="3680701"/>
            <a:ext cx="35075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2764" y="3680701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4896" y="4890454"/>
            <a:ext cx="64070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4497" y="6094675"/>
            <a:ext cx="57656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365" y="0"/>
            <a:ext cx="5707499" cy="370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125" y="118403"/>
            <a:ext cx="406400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6660" marR="5080" indent="-1204595">
              <a:lnSpc>
                <a:spcPct val="100200"/>
              </a:lnSpc>
            </a:pPr>
            <a:r>
              <a:rPr lang="zh-CN" altLang="en-US" spc="-300" dirty="0" smtClean="0"/>
              <a:t>球形腕</a:t>
            </a:r>
            <a:r>
              <a:rPr spc="100" dirty="0" smtClean="0"/>
              <a:t>  </a:t>
            </a:r>
            <a:r>
              <a:rPr spc="-10" dirty="0"/>
              <a:t>(ZYZ)</a:t>
            </a:r>
          </a:p>
        </p:txBody>
      </p:sp>
      <p:sp>
        <p:nvSpPr>
          <p:cNvPr id="4" name="object 4"/>
          <p:cNvSpPr/>
          <p:nvPr/>
        </p:nvSpPr>
        <p:spPr>
          <a:xfrm>
            <a:off x="518337" y="4614239"/>
            <a:ext cx="30872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337" y="4614238"/>
            <a:ext cx="3087370" cy="492759"/>
          </a:xfrm>
          <a:custGeom>
            <a:avLst/>
            <a:gdLst/>
            <a:ahLst/>
            <a:cxnLst/>
            <a:rect l="l" t="t" r="r" b="b"/>
            <a:pathLst>
              <a:path w="3087370" h="492760">
                <a:moveTo>
                  <a:pt x="0" y="0"/>
                </a:moveTo>
                <a:lnTo>
                  <a:pt x="3087299" y="0"/>
                </a:lnTo>
                <a:lnTo>
                  <a:pt x="3087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37" y="5342590"/>
            <a:ext cx="39041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337" y="5342590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7" y="3885888"/>
            <a:ext cx="35789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337" y="3885888"/>
            <a:ext cx="3579495" cy="492759"/>
          </a:xfrm>
          <a:custGeom>
            <a:avLst/>
            <a:gdLst/>
            <a:ahLst/>
            <a:cxnLst/>
            <a:rect l="l" t="t" r="r" b="b"/>
            <a:pathLst>
              <a:path w="3579495" h="492760">
                <a:moveTo>
                  <a:pt x="0" y="0"/>
                </a:moveTo>
                <a:lnTo>
                  <a:pt x="3578999" y="0"/>
                </a:lnTo>
                <a:lnTo>
                  <a:pt x="35789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1480" y="4614239"/>
            <a:ext cx="3507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1479" y="4614238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1480" y="5342589"/>
            <a:ext cx="3904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1479" y="5342589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1480" y="3885889"/>
            <a:ext cx="41912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1479" y="3885889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63684" y="2935033"/>
            <a:ext cx="311531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" dirty="0">
                <a:latin typeface="Arial Unicode MS"/>
                <a:cs typeface="Arial Unicode MS"/>
              </a:rPr>
              <a:t>Two</a:t>
            </a:r>
            <a:r>
              <a:rPr sz="4200" spc="-75" dirty="0">
                <a:latin typeface="Arial Unicode MS"/>
                <a:cs typeface="Arial Unicode MS"/>
              </a:rPr>
              <a:t> </a:t>
            </a:r>
            <a:r>
              <a:rPr sz="4200" spc="-145" dirty="0">
                <a:latin typeface="Arial Unicode MS"/>
                <a:cs typeface="Arial Unicode MS"/>
              </a:rPr>
              <a:t>solutions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84031" y="3938877"/>
            <a:ext cx="0" cy="2078989"/>
          </a:xfrm>
          <a:custGeom>
            <a:avLst/>
            <a:gdLst/>
            <a:ahLst/>
            <a:cxnLst/>
            <a:rect l="l" t="t" r="r" b="b"/>
            <a:pathLst>
              <a:path h="2078989">
                <a:moveTo>
                  <a:pt x="0" y="0"/>
                </a:moveTo>
                <a:lnTo>
                  <a:pt x="0" y="2078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557530">
              <a:lnSpc>
                <a:spcPct val="100000"/>
              </a:lnSpc>
            </a:pPr>
            <a:r>
              <a:rPr spc="-254" smtClean="0"/>
              <a:t>Inverse </a:t>
            </a:r>
            <a:r>
              <a:rPr spc="-425" smtClean="0"/>
              <a:t>Pos. </a:t>
            </a:r>
            <a:r>
              <a:rPr smtClean="0"/>
              <a:t>+ </a:t>
            </a:r>
            <a:r>
              <a:rPr spc="60" smtClean="0"/>
              <a:t>Ori. </a:t>
            </a:r>
            <a:r>
              <a:rPr spc="-140" smtClean="0"/>
              <a:t>For</a:t>
            </a:r>
            <a:r>
              <a:rPr spc="550" smtClean="0"/>
              <a:t> </a:t>
            </a:r>
            <a:r>
              <a:rPr spc="-465" smtClean="0"/>
              <a:t>P</a:t>
            </a:r>
            <a:r>
              <a:rPr sz="5025" spc="-697" baseline="-31509" smtClean="0"/>
              <a:t>c</a:t>
            </a:r>
            <a:endParaRPr sz="5025" baseline="-31509"/>
          </a:p>
        </p:txBody>
      </p:sp>
      <p:sp>
        <p:nvSpPr>
          <p:cNvPr id="4" name="object 4"/>
          <p:cNvSpPr/>
          <p:nvPr/>
        </p:nvSpPr>
        <p:spPr>
          <a:xfrm>
            <a:off x="2607636" y="5218311"/>
            <a:ext cx="36576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7" name="矩形 6"/>
          <p:cNvSpPr/>
          <p:nvPr/>
        </p:nvSpPr>
        <p:spPr>
          <a:xfrm>
            <a:off x="639525" y="1803467"/>
            <a:ext cx="76851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从逆位置我们得到</a:t>
            </a:r>
            <a:r>
              <a:rPr lang="zh-CN" altLang="en-US" sz="2800" dirty="0" smtClean="0"/>
              <a:t>了</a:t>
            </a:r>
            <a:r>
              <a:rPr lang="en-US" altLang="zh-CN" sz="2800" dirty="0" smtClean="0"/>
              <a:t>                             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联合</a:t>
            </a:r>
            <a:r>
              <a:rPr lang="zh-CN" altLang="en-US" sz="2800" dirty="0" smtClean="0"/>
              <a:t>变</a:t>
            </a:r>
            <a:endParaRPr lang="en-US" altLang="zh-CN" sz="2800" dirty="0" smtClean="0"/>
          </a:p>
          <a:p>
            <a:r>
              <a:rPr lang="zh-CN" altLang="en-US" sz="2800" dirty="0" smtClean="0"/>
              <a:t>量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686140"/>
            <a:ext cx="2200275" cy="75787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244033"/>
            <a:ext cx="819150" cy="4572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7998" y="2860374"/>
            <a:ext cx="7685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从逆方向我们有一个给定的任意</a:t>
            </a:r>
            <a:r>
              <a:rPr lang="en-US" altLang="zh-CN" sz="2800" dirty="0"/>
              <a:t>R</a:t>
            </a:r>
            <a:r>
              <a:rPr lang="zh-CN" altLang="en-US" sz="2800" dirty="0"/>
              <a:t>的联合</a:t>
            </a:r>
            <a:r>
              <a:rPr lang="zh-CN" altLang="en-US" sz="2800" dirty="0" smtClean="0"/>
              <a:t>变量</a:t>
            </a:r>
            <a:endParaRPr lang="en-US" altLang="zh-CN" sz="28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zh-CN" altLang="en-US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091" y="3498180"/>
            <a:ext cx="891309" cy="45077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7998" y="4111363"/>
            <a:ext cx="7556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/>
              <a:t>我们可以一起解决我们</a:t>
            </a:r>
            <a:r>
              <a:rPr lang="en-US" altLang="zh-CN" sz="2800" dirty="0"/>
              <a:t>6DOF</a:t>
            </a:r>
            <a:r>
              <a:rPr lang="zh-CN" altLang="en-US" sz="2800" dirty="0"/>
              <a:t>的初始问题吗？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16384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3514" y="608354"/>
            <a:ext cx="5223299" cy="3471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28340" y="197340"/>
            <a:ext cx="7087318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pc="-120" dirty="0" smtClean="0"/>
              <a:t>    从</a:t>
            </a:r>
            <a:r>
              <a:rPr lang="en-US" altLang="zh-CN" spc="-120" dirty="0"/>
              <a:t>Pc</a:t>
            </a:r>
            <a:r>
              <a:rPr lang="zh-CN" altLang="en-US" spc="-120" dirty="0"/>
              <a:t>腕部中心偏移</a:t>
            </a:r>
            <a:r>
              <a:rPr sz="4200" spc="-665" dirty="0" smtClean="0"/>
              <a:t>P</a:t>
            </a:r>
            <a:r>
              <a:rPr sz="4200" spc="-270" baseline="-31746" dirty="0" smtClean="0"/>
              <a:t>c</a:t>
            </a:r>
            <a:endParaRPr sz="4200" baseline="-31746" dirty="0"/>
          </a:p>
        </p:txBody>
      </p:sp>
      <p:sp>
        <p:nvSpPr>
          <p:cNvPr id="4" name="object 4"/>
          <p:cNvSpPr txBox="1"/>
          <p:nvPr/>
        </p:nvSpPr>
        <p:spPr>
          <a:xfrm>
            <a:off x="4526271" y="2754336"/>
            <a:ext cx="2971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665" dirty="0">
                <a:latin typeface="Arial Unicode MS"/>
                <a:cs typeface="Arial Unicode MS"/>
              </a:rPr>
              <a:t>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6865" y="1331594"/>
            <a:ext cx="2478300" cy="923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907" y="2455998"/>
            <a:ext cx="2732399" cy="611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944" y="3270404"/>
            <a:ext cx="3406200" cy="1461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22" y="4935042"/>
            <a:ext cx="3780599" cy="101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9832" y="4460243"/>
            <a:ext cx="4829699" cy="1999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lang="zh-CN" altLang="en-US" spc="-120" dirty="0" smtClean="0"/>
              <a:t>      从</a:t>
            </a:r>
            <a:r>
              <a:rPr lang="en-US" altLang="zh-CN" spc="-120" dirty="0"/>
              <a:t>Pc</a:t>
            </a:r>
            <a:r>
              <a:rPr lang="zh-CN" altLang="en-US" spc="-120" dirty="0"/>
              <a:t>腕部中心偏移</a:t>
            </a:r>
            <a:endParaRPr sz="5050" dirty="0"/>
          </a:p>
        </p:txBody>
      </p:sp>
      <p:sp>
        <p:nvSpPr>
          <p:cNvPr id="4" name="object 4"/>
          <p:cNvSpPr/>
          <p:nvPr/>
        </p:nvSpPr>
        <p:spPr>
          <a:xfrm>
            <a:off x="1698790" y="5413726"/>
            <a:ext cx="3768600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8789" y="5413726"/>
            <a:ext cx="3768725" cy="492759"/>
          </a:xfrm>
          <a:custGeom>
            <a:avLst/>
            <a:gdLst/>
            <a:ahLst/>
            <a:cxnLst/>
            <a:rect l="l" t="t" r="r" b="b"/>
            <a:pathLst>
              <a:path w="3768725" h="492760">
                <a:moveTo>
                  <a:pt x="0" y="0"/>
                </a:moveTo>
                <a:lnTo>
                  <a:pt x="3768600" y="0"/>
                </a:lnTo>
                <a:lnTo>
                  <a:pt x="3768600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834" y="3007893"/>
            <a:ext cx="4919699" cy="1617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64" y="1035844"/>
            <a:ext cx="4881599" cy="1798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1287" y="1893093"/>
            <a:ext cx="1744980" cy="505459"/>
          </a:xfrm>
          <a:custGeom>
            <a:avLst/>
            <a:gdLst/>
            <a:ahLst/>
            <a:cxnLst/>
            <a:rect l="l" t="t" r="r" b="b"/>
            <a:pathLst>
              <a:path w="1744979" h="505460">
                <a:moveTo>
                  <a:pt x="0" y="252599"/>
                </a:moveTo>
                <a:lnTo>
                  <a:pt x="2891" y="231882"/>
                </a:lnTo>
                <a:lnTo>
                  <a:pt x="11416" y="211626"/>
                </a:lnTo>
                <a:lnTo>
                  <a:pt x="44467" y="172758"/>
                </a:lnTo>
                <a:lnTo>
                  <a:pt x="97358" y="136515"/>
                </a:lnTo>
                <a:lnTo>
                  <a:pt x="168293" y="103417"/>
                </a:lnTo>
                <a:lnTo>
                  <a:pt x="209966" y="88210"/>
                </a:lnTo>
                <a:lnTo>
                  <a:pt x="255476" y="73984"/>
                </a:lnTo>
                <a:lnTo>
                  <a:pt x="304599" y="60805"/>
                </a:lnTo>
                <a:lnTo>
                  <a:pt x="357110" y="48737"/>
                </a:lnTo>
                <a:lnTo>
                  <a:pt x="412785" y="37845"/>
                </a:lnTo>
                <a:lnTo>
                  <a:pt x="471400" y="28194"/>
                </a:lnTo>
                <a:lnTo>
                  <a:pt x="532730" y="19850"/>
                </a:lnTo>
                <a:lnTo>
                  <a:pt x="596551" y="12877"/>
                </a:lnTo>
                <a:lnTo>
                  <a:pt x="662638" y="7341"/>
                </a:lnTo>
                <a:lnTo>
                  <a:pt x="730766" y="3306"/>
                </a:lnTo>
                <a:lnTo>
                  <a:pt x="800711" y="837"/>
                </a:lnTo>
                <a:lnTo>
                  <a:pt x="872249" y="0"/>
                </a:lnTo>
                <a:lnTo>
                  <a:pt x="943788" y="837"/>
                </a:lnTo>
                <a:lnTo>
                  <a:pt x="1013733" y="3306"/>
                </a:lnTo>
                <a:lnTo>
                  <a:pt x="1081861" y="7341"/>
                </a:lnTo>
                <a:lnTo>
                  <a:pt x="1147948" y="12877"/>
                </a:lnTo>
                <a:lnTo>
                  <a:pt x="1211769" y="19850"/>
                </a:lnTo>
                <a:lnTo>
                  <a:pt x="1273099" y="28194"/>
                </a:lnTo>
                <a:lnTo>
                  <a:pt x="1331714" y="37845"/>
                </a:lnTo>
                <a:lnTo>
                  <a:pt x="1387389" y="48737"/>
                </a:lnTo>
                <a:lnTo>
                  <a:pt x="1439901" y="60805"/>
                </a:lnTo>
                <a:lnTo>
                  <a:pt x="1489023" y="73984"/>
                </a:lnTo>
                <a:lnTo>
                  <a:pt x="1534533" y="88210"/>
                </a:lnTo>
                <a:lnTo>
                  <a:pt x="1576206" y="103417"/>
                </a:lnTo>
                <a:lnTo>
                  <a:pt x="1613816" y="119541"/>
                </a:lnTo>
                <a:lnTo>
                  <a:pt x="1675954" y="154276"/>
                </a:lnTo>
                <a:lnTo>
                  <a:pt x="1719150" y="191897"/>
                </a:lnTo>
                <a:lnTo>
                  <a:pt x="1741608" y="231882"/>
                </a:lnTo>
                <a:lnTo>
                  <a:pt x="1744499" y="252599"/>
                </a:lnTo>
                <a:lnTo>
                  <a:pt x="1733083" y="293572"/>
                </a:lnTo>
                <a:lnTo>
                  <a:pt x="1700032" y="332441"/>
                </a:lnTo>
                <a:lnTo>
                  <a:pt x="1647141" y="368684"/>
                </a:lnTo>
                <a:lnTo>
                  <a:pt x="1576206" y="401782"/>
                </a:lnTo>
                <a:lnTo>
                  <a:pt x="1534533" y="416989"/>
                </a:lnTo>
                <a:lnTo>
                  <a:pt x="1489023" y="431215"/>
                </a:lnTo>
                <a:lnTo>
                  <a:pt x="1439901" y="444394"/>
                </a:lnTo>
                <a:lnTo>
                  <a:pt x="1387389" y="456462"/>
                </a:lnTo>
                <a:lnTo>
                  <a:pt x="1331714" y="467354"/>
                </a:lnTo>
                <a:lnTo>
                  <a:pt x="1273099" y="477005"/>
                </a:lnTo>
                <a:lnTo>
                  <a:pt x="1211769" y="485349"/>
                </a:lnTo>
                <a:lnTo>
                  <a:pt x="1147948" y="492322"/>
                </a:lnTo>
                <a:lnTo>
                  <a:pt x="1081861" y="497858"/>
                </a:lnTo>
                <a:lnTo>
                  <a:pt x="1013733" y="501893"/>
                </a:lnTo>
                <a:lnTo>
                  <a:pt x="943788" y="504362"/>
                </a:lnTo>
                <a:lnTo>
                  <a:pt x="872249" y="505199"/>
                </a:lnTo>
                <a:lnTo>
                  <a:pt x="800711" y="504362"/>
                </a:lnTo>
                <a:lnTo>
                  <a:pt x="730766" y="501893"/>
                </a:lnTo>
                <a:lnTo>
                  <a:pt x="662638" y="497858"/>
                </a:lnTo>
                <a:lnTo>
                  <a:pt x="596551" y="492322"/>
                </a:lnTo>
                <a:lnTo>
                  <a:pt x="532730" y="485349"/>
                </a:lnTo>
                <a:lnTo>
                  <a:pt x="471400" y="477005"/>
                </a:lnTo>
                <a:lnTo>
                  <a:pt x="412785" y="467354"/>
                </a:lnTo>
                <a:lnTo>
                  <a:pt x="357110" y="456462"/>
                </a:lnTo>
                <a:lnTo>
                  <a:pt x="304599" y="444394"/>
                </a:lnTo>
                <a:lnTo>
                  <a:pt x="255476" y="431215"/>
                </a:lnTo>
                <a:lnTo>
                  <a:pt x="209966" y="416989"/>
                </a:lnTo>
                <a:lnTo>
                  <a:pt x="168293" y="401782"/>
                </a:lnTo>
                <a:lnTo>
                  <a:pt x="130683" y="385658"/>
                </a:lnTo>
                <a:lnTo>
                  <a:pt x="68545" y="350923"/>
                </a:lnTo>
                <a:lnTo>
                  <a:pt x="25349" y="313302"/>
                </a:lnTo>
                <a:lnTo>
                  <a:pt x="2891" y="273317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8889" y="3816513"/>
            <a:ext cx="1443990" cy="505459"/>
          </a:xfrm>
          <a:custGeom>
            <a:avLst/>
            <a:gdLst/>
            <a:ahLst/>
            <a:cxnLst/>
            <a:rect l="l" t="t" r="r" b="b"/>
            <a:pathLst>
              <a:path w="1443989" h="505460">
                <a:moveTo>
                  <a:pt x="0" y="252599"/>
                </a:moveTo>
                <a:lnTo>
                  <a:pt x="13017" y="204600"/>
                </a:lnTo>
                <a:lnTo>
                  <a:pt x="50457" y="159640"/>
                </a:lnTo>
                <a:lnTo>
                  <a:pt x="109899" y="118568"/>
                </a:lnTo>
                <a:lnTo>
                  <a:pt x="147114" y="99754"/>
                </a:lnTo>
                <a:lnTo>
                  <a:pt x="188922" y="82230"/>
                </a:lnTo>
                <a:lnTo>
                  <a:pt x="235020" y="66101"/>
                </a:lnTo>
                <a:lnTo>
                  <a:pt x="285106" y="51473"/>
                </a:lnTo>
                <a:lnTo>
                  <a:pt x="338877" y="38452"/>
                </a:lnTo>
                <a:lnTo>
                  <a:pt x="396031" y="27144"/>
                </a:lnTo>
                <a:lnTo>
                  <a:pt x="456265" y="17654"/>
                </a:lnTo>
                <a:lnTo>
                  <a:pt x="519276" y="10089"/>
                </a:lnTo>
                <a:lnTo>
                  <a:pt x="584762" y="4554"/>
                </a:lnTo>
                <a:lnTo>
                  <a:pt x="652421" y="1156"/>
                </a:lnTo>
                <a:lnTo>
                  <a:pt x="721949" y="0"/>
                </a:lnTo>
                <a:lnTo>
                  <a:pt x="791478" y="1156"/>
                </a:lnTo>
                <a:lnTo>
                  <a:pt x="859137" y="4554"/>
                </a:lnTo>
                <a:lnTo>
                  <a:pt x="924623" y="10089"/>
                </a:lnTo>
                <a:lnTo>
                  <a:pt x="987634" y="17654"/>
                </a:lnTo>
                <a:lnTo>
                  <a:pt x="1047868" y="27144"/>
                </a:lnTo>
                <a:lnTo>
                  <a:pt x="1105022" y="38452"/>
                </a:lnTo>
                <a:lnTo>
                  <a:pt x="1158793" y="51473"/>
                </a:lnTo>
                <a:lnTo>
                  <a:pt x="1208879" y="66101"/>
                </a:lnTo>
                <a:lnTo>
                  <a:pt x="1254977" y="82230"/>
                </a:lnTo>
                <a:lnTo>
                  <a:pt x="1296785" y="99754"/>
                </a:lnTo>
                <a:lnTo>
                  <a:pt x="1334000" y="118568"/>
                </a:lnTo>
                <a:lnTo>
                  <a:pt x="1393442" y="159640"/>
                </a:lnTo>
                <a:lnTo>
                  <a:pt x="1430882" y="204600"/>
                </a:lnTo>
                <a:lnTo>
                  <a:pt x="1443899" y="252599"/>
                </a:lnTo>
                <a:lnTo>
                  <a:pt x="1430882" y="300599"/>
                </a:lnTo>
                <a:lnTo>
                  <a:pt x="1393442" y="345559"/>
                </a:lnTo>
                <a:lnTo>
                  <a:pt x="1334000" y="386631"/>
                </a:lnTo>
                <a:lnTo>
                  <a:pt x="1296785" y="405445"/>
                </a:lnTo>
                <a:lnTo>
                  <a:pt x="1254977" y="422969"/>
                </a:lnTo>
                <a:lnTo>
                  <a:pt x="1208879" y="439098"/>
                </a:lnTo>
                <a:lnTo>
                  <a:pt x="1158793" y="453726"/>
                </a:lnTo>
                <a:lnTo>
                  <a:pt x="1105022" y="466747"/>
                </a:lnTo>
                <a:lnTo>
                  <a:pt x="1047868" y="478055"/>
                </a:lnTo>
                <a:lnTo>
                  <a:pt x="987634" y="487545"/>
                </a:lnTo>
                <a:lnTo>
                  <a:pt x="924623" y="495110"/>
                </a:lnTo>
                <a:lnTo>
                  <a:pt x="859137" y="500645"/>
                </a:lnTo>
                <a:lnTo>
                  <a:pt x="791478" y="504043"/>
                </a:lnTo>
                <a:lnTo>
                  <a:pt x="721949" y="505199"/>
                </a:lnTo>
                <a:lnTo>
                  <a:pt x="652421" y="504043"/>
                </a:lnTo>
                <a:lnTo>
                  <a:pt x="584762" y="500645"/>
                </a:lnTo>
                <a:lnTo>
                  <a:pt x="519276" y="495110"/>
                </a:lnTo>
                <a:lnTo>
                  <a:pt x="456265" y="487545"/>
                </a:lnTo>
                <a:lnTo>
                  <a:pt x="396031" y="478055"/>
                </a:lnTo>
                <a:lnTo>
                  <a:pt x="338877" y="466747"/>
                </a:lnTo>
                <a:lnTo>
                  <a:pt x="285106" y="453726"/>
                </a:lnTo>
                <a:lnTo>
                  <a:pt x="235020" y="439098"/>
                </a:lnTo>
                <a:lnTo>
                  <a:pt x="188922" y="422969"/>
                </a:lnTo>
                <a:lnTo>
                  <a:pt x="147114" y="405445"/>
                </a:lnTo>
                <a:lnTo>
                  <a:pt x="109899" y="386631"/>
                </a:lnTo>
                <a:lnTo>
                  <a:pt x="50457" y="345559"/>
                </a:lnTo>
                <a:lnTo>
                  <a:pt x="13017" y="300599"/>
                </a:lnTo>
                <a:lnTo>
                  <a:pt x="3304" y="276927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143"/>
          </a:xfrm>
          <a:prstGeom prst="rect">
            <a:avLst/>
          </a:prstGeom>
        </p:spPr>
        <p:txBody>
          <a:bodyPr vert="horz" wrap="square" lIns="0" tIns="387226" rIns="0" bIns="0" rtlCol="0">
            <a:spAutoFit/>
          </a:bodyPr>
          <a:lstStyle/>
          <a:p>
            <a:pPr marL="2357120">
              <a:lnSpc>
                <a:spcPct val="100000"/>
              </a:lnSpc>
            </a:pPr>
            <a:r>
              <a:rPr lang="zh-CN" altLang="en-US" spc="-250" dirty="0" smtClean="0"/>
              <a:t>     方法</a:t>
            </a:r>
            <a:endParaRPr spc="-250" dirty="0"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矩形 5"/>
          <p:cNvSpPr/>
          <p:nvPr/>
        </p:nvSpPr>
        <p:spPr>
          <a:xfrm>
            <a:off x="1143000" y="137160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封闭的形式：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57400"/>
            <a:ext cx="4510088" cy="4362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86000" y="27484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几何方法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297545" y="3465020"/>
            <a:ext cx="4727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IKFast</a:t>
            </a:r>
            <a:r>
              <a:rPr lang="en-US" altLang="zh-CN" sz="2400" dirty="0" smtClean="0"/>
              <a:t> (</a:t>
            </a:r>
            <a:r>
              <a:rPr lang="zh-CN" altLang="en-US" sz="2400" dirty="0" smtClean="0"/>
              <a:t>开源</a:t>
            </a:r>
            <a:r>
              <a:rPr lang="en-US" altLang="zh-CN" sz="2400" dirty="0" smtClean="0"/>
              <a:t>C++</a:t>
            </a:r>
            <a:r>
              <a:rPr lang="zh-CN" altLang="en-US" sz="2400" dirty="0" smtClean="0"/>
              <a:t>代码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近似解决方案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286000" y="4181558"/>
            <a:ext cx="4763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Lterative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优化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286000" y="4898096"/>
            <a:ext cx="1637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Jacobian </a:t>
            </a:r>
            <a:r>
              <a:rPr lang="zh-CN" altLang="en-US" sz="2400" dirty="0" smtClean="0"/>
              <a:t>逆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lang="zh-CN" altLang="en-US" spc="-120" dirty="0" smtClean="0"/>
              <a:t>    从</a:t>
            </a:r>
            <a:r>
              <a:rPr lang="en-US" altLang="zh-CN" spc="-120" dirty="0"/>
              <a:t>Pc</a:t>
            </a:r>
            <a:r>
              <a:rPr lang="zh-CN" altLang="en-US" spc="-120" dirty="0"/>
              <a:t>腕部中心偏移</a:t>
            </a:r>
            <a:endParaRPr sz="5050" dirty="0"/>
          </a:p>
        </p:txBody>
      </p:sp>
      <p:sp>
        <p:nvSpPr>
          <p:cNvPr id="4" name="object 4"/>
          <p:cNvSpPr/>
          <p:nvPr/>
        </p:nvSpPr>
        <p:spPr>
          <a:xfrm>
            <a:off x="1568946" y="5555981"/>
            <a:ext cx="5765099" cy="876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8945" y="5555980"/>
            <a:ext cx="5765165" cy="876935"/>
          </a:xfrm>
          <a:custGeom>
            <a:avLst/>
            <a:gdLst/>
            <a:ahLst/>
            <a:cxnLst/>
            <a:rect l="l" t="t" r="r" b="b"/>
            <a:pathLst>
              <a:path w="5765165" h="876935">
                <a:moveTo>
                  <a:pt x="0" y="0"/>
                </a:moveTo>
                <a:lnTo>
                  <a:pt x="5765099" y="0"/>
                </a:lnTo>
                <a:lnTo>
                  <a:pt x="5765099" y="876899"/>
                </a:lnTo>
                <a:lnTo>
                  <a:pt x="0" y="8768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9494" y="4786557"/>
            <a:ext cx="2398800" cy="521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4639" y="3809111"/>
            <a:ext cx="3099360" cy="101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9088" y="38281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9088" y="42913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7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0399" y="4194636"/>
            <a:ext cx="1616075" cy="183515"/>
          </a:xfrm>
          <a:custGeom>
            <a:avLst/>
            <a:gdLst/>
            <a:ahLst/>
            <a:cxnLst/>
            <a:rect l="l" t="t" r="r" b="b"/>
            <a:pathLst>
              <a:path w="1616075" h="183514">
                <a:moveTo>
                  <a:pt x="1615512" y="183141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8007" y="4139170"/>
            <a:ext cx="158750" cy="111125"/>
          </a:xfrm>
          <a:custGeom>
            <a:avLst/>
            <a:gdLst/>
            <a:ahLst/>
            <a:cxnLst/>
            <a:rect l="l" t="t" r="r" b="b"/>
            <a:pathLst>
              <a:path w="158750" h="111125">
                <a:moveTo>
                  <a:pt x="158679" y="0"/>
                </a:moveTo>
                <a:lnTo>
                  <a:pt x="0" y="38190"/>
                </a:lnTo>
                <a:lnTo>
                  <a:pt x="146103" y="110931"/>
                </a:lnTo>
                <a:lnTo>
                  <a:pt x="15867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6996" y="3953428"/>
            <a:ext cx="654685" cy="424815"/>
          </a:xfrm>
          <a:custGeom>
            <a:avLst/>
            <a:gdLst/>
            <a:ahLst/>
            <a:cxnLst/>
            <a:rect l="l" t="t" r="r" b="b"/>
            <a:pathLst>
              <a:path w="654684" h="424814">
                <a:moveTo>
                  <a:pt x="0" y="424349"/>
                </a:moveTo>
                <a:lnTo>
                  <a:pt x="65436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40990" y="3869981"/>
            <a:ext cx="159385" cy="130810"/>
          </a:xfrm>
          <a:custGeom>
            <a:avLst/>
            <a:gdLst/>
            <a:ahLst/>
            <a:cxnLst/>
            <a:rect l="l" t="t" r="r" b="b"/>
            <a:pathLst>
              <a:path w="159384" h="130810">
                <a:moveTo>
                  <a:pt x="60744" y="130282"/>
                </a:moveTo>
                <a:lnTo>
                  <a:pt x="159051" y="0"/>
                </a:lnTo>
                <a:lnTo>
                  <a:pt x="0" y="36611"/>
                </a:lnTo>
                <a:lnTo>
                  <a:pt x="60744" y="13028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3124" y="4031122"/>
            <a:ext cx="1495425" cy="318135"/>
          </a:xfrm>
          <a:custGeom>
            <a:avLst/>
            <a:gdLst/>
            <a:ahLst/>
            <a:cxnLst/>
            <a:rect l="l" t="t" r="r" b="b"/>
            <a:pathLst>
              <a:path w="1495425" h="318135">
                <a:moveTo>
                  <a:pt x="1494899" y="3179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44639" y="1801808"/>
            <a:ext cx="3099360" cy="101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89088" y="18208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89088" y="22840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8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6081" y="4075762"/>
            <a:ext cx="116205" cy="120650"/>
          </a:xfrm>
          <a:custGeom>
            <a:avLst/>
            <a:gdLst/>
            <a:ahLst/>
            <a:cxnLst/>
            <a:rect l="l" t="t" r="r" b="b"/>
            <a:pathLst>
              <a:path w="116204" h="120650">
                <a:moveTo>
                  <a:pt x="0" y="120599"/>
                </a:moveTo>
                <a:lnTo>
                  <a:pt x="1160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770" y="2941532"/>
            <a:ext cx="4919699" cy="1617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527" y="1020934"/>
            <a:ext cx="4881599" cy="1798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9859" y="96111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2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5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3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5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2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3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96027" y="2055796"/>
            <a:ext cx="8255" cy="2043430"/>
          </a:xfrm>
          <a:custGeom>
            <a:avLst/>
            <a:gdLst/>
            <a:ahLst/>
            <a:cxnLst/>
            <a:rect l="l" t="t" r="r" b="b"/>
            <a:pathLst>
              <a:path w="8254" h="2043429">
                <a:moveTo>
                  <a:pt x="8099" y="0"/>
                </a:moveTo>
                <a:lnTo>
                  <a:pt x="0" y="2042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6925" y="645261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50</a:t>
            </a:r>
            <a:endParaRPr sz="1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lang="zh-CN" altLang="en-US" spc="-120" dirty="0" smtClean="0"/>
              <a:t>    从</a:t>
            </a:r>
            <a:r>
              <a:rPr lang="en-US" altLang="zh-CN" spc="-120" dirty="0"/>
              <a:t>Pc</a:t>
            </a:r>
            <a:r>
              <a:rPr lang="zh-CN" altLang="en-US" spc="-120" dirty="0"/>
              <a:t>腕部中心偏移</a:t>
            </a:r>
            <a:endParaRPr sz="5050" dirty="0"/>
          </a:p>
        </p:txBody>
      </p:sp>
      <p:sp>
        <p:nvSpPr>
          <p:cNvPr id="4" name="object 4"/>
          <p:cNvSpPr/>
          <p:nvPr/>
        </p:nvSpPr>
        <p:spPr>
          <a:xfrm>
            <a:off x="518791" y="4754592"/>
            <a:ext cx="4861199" cy="43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1632" y="5324329"/>
            <a:ext cx="6269999" cy="4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631" y="5324328"/>
            <a:ext cx="6269990" cy="457834"/>
          </a:xfrm>
          <a:custGeom>
            <a:avLst/>
            <a:gdLst/>
            <a:ahLst/>
            <a:cxnLst/>
            <a:rect l="l" t="t" r="r" b="b"/>
            <a:pathLst>
              <a:path w="6269990" h="457835">
                <a:moveTo>
                  <a:pt x="0" y="0"/>
                </a:moveTo>
                <a:lnTo>
                  <a:pt x="6269999" y="0"/>
                </a:lnTo>
                <a:lnTo>
                  <a:pt x="6269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770" y="2941532"/>
            <a:ext cx="4919699" cy="1617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527" y="1020934"/>
            <a:ext cx="4881599" cy="1798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9859" y="96111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2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5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3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5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2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3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9822" y="281557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1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4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2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4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1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2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1632" y="5896935"/>
            <a:ext cx="6274499" cy="457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631" y="5896935"/>
            <a:ext cx="6275070" cy="457834"/>
          </a:xfrm>
          <a:custGeom>
            <a:avLst/>
            <a:gdLst/>
            <a:ahLst/>
            <a:cxnLst/>
            <a:rect l="l" t="t" r="r" b="b"/>
            <a:pathLst>
              <a:path w="6275070" h="457835">
                <a:moveTo>
                  <a:pt x="0" y="0"/>
                </a:moveTo>
                <a:lnTo>
                  <a:pt x="6274499" y="0"/>
                </a:lnTo>
                <a:lnTo>
                  <a:pt x="62744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4639" y="3809111"/>
            <a:ext cx="3099360" cy="101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9088" y="38281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89088" y="42913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7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0399" y="4194636"/>
            <a:ext cx="1616075" cy="183515"/>
          </a:xfrm>
          <a:custGeom>
            <a:avLst/>
            <a:gdLst/>
            <a:ahLst/>
            <a:cxnLst/>
            <a:rect l="l" t="t" r="r" b="b"/>
            <a:pathLst>
              <a:path w="1616075" h="183514">
                <a:moveTo>
                  <a:pt x="1615512" y="183141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8007" y="4139170"/>
            <a:ext cx="158750" cy="111125"/>
          </a:xfrm>
          <a:custGeom>
            <a:avLst/>
            <a:gdLst/>
            <a:ahLst/>
            <a:cxnLst/>
            <a:rect l="l" t="t" r="r" b="b"/>
            <a:pathLst>
              <a:path w="158750" h="111125">
                <a:moveTo>
                  <a:pt x="158679" y="0"/>
                </a:moveTo>
                <a:lnTo>
                  <a:pt x="0" y="38190"/>
                </a:lnTo>
                <a:lnTo>
                  <a:pt x="146103" y="110931"/>
                </a:lnTo>
                <a:lnTo>
                  <a:pt x="15867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6996" y="3953428"/>
            <a:ext cx="654685" cy="424815"/>
          </a:xfrm>
          <a:custGeom>
            <a:avLst/>
            <a:gdLst/>
            <a:ahLst/>
            <a:cxnLst/>
            <a:rect l="l" t="t" r="r" b="b"/>
            <a:pathLst>
              <a:path w="654684" h="424814">
                <a:moveTo>
                  <a:pt x="0" y="424349"/>
                </a:moveTo>
                <a:lnTo>
                  <a:pt x="65436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0990" y="3869981"/>
            <a:ext cx="159385" cy="130810"/>
          </a:xfrm>
          <a:custGeom>
            <a:avLst/>
            <a:gdLst/>
            <a:ahLst/>
            <a:cxnLst/>
            <a:rect l="l" t="t" r="r" b="b"/>
            <a:pathLst>
              <a:path w="159384" h="130810">
                <a:moveTo>
                  <a:pt x="60744" y="130282"/>
                </a:moveTo>
                <a:lnTo>
                  <a:pt x="159051" y="0"/>
                </a:lnTo>
                <a:lnTo>
                  <a:pt x="0" y="36611"/>
                </a:lnTo>
                <a:lnTo>
                  <a:pt x="60744" y="13028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124" y="4031122"/>
            <a:ext cx="1495425" cy="318135"/>
          </a:xfrm>
          <a:custGeom>
            <a:avLst/>
            <a:gdLst/>
            <a:ahLst/>
            <a:cxnLst/>
            <a:rect l="l" t="t" r="r" b="b"/>
            <a:pathLst>
              <a:path w="1495425" h="318135">
                <a:moveTo>
                  <a:pt x="1494899" y="3179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4639" y="1801808"/>
            <a:ext cx="3099360" cy="101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9088" y="18208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89088" y="22840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8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6081" y="4075762"/>
            <a:ext cx="116205" cy="120650"/>
          </a:xfrm>
          <a:custGeom>
            <a:avLst/>
            <a:gdLst/>
            <a:ahLst/>
            <a:cxnLst/>
            <a:rect l="l" t="t" r="r" b="b"/>
            <a:pathLst>
              <a:path w="116204" h="120650">
                <a:moveTo>
                  <a:pt x="0" y="120599"/>
                </a:moveTo>
                <a:lnTo>
                  <a:pt x="1160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96027" y="2055796"/>
            <a:ext cx="8255" cy="2043430"/>
          </a:xfrm>
          <a:custGeom>
            <a:avLst/>
            <a:gdLst/>
            <a:ahLst/>
            <a:cxnLst/>
            <a:rect l="l" t="t" r="r" b="b"/>
            <a:pathLst>
              <a:path w="8254" h="2043429">
                <a:moveTo>
                  <a:pt x="8099" y="0"/>
                </a:moveTo>
                <a:lnTo>
                  <a:pt x="0" y="2042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2676" y="0"/>
            <a:ext cx="4591323" cy="32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028340" y="197340"/>
            <a:ext cx="7087318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lang="zh-CN" altLang="en-US" spc="-50" dirty="0" smtClean="0"/>
              <a:t>                逆位</a:t>
            </a:r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1187883" y="4675492"/>
            <a:ext cx="35075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883" y="5244638"/>
            <a:ext cx="42104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883" y="4106345"/>
            <a:ext cx="41912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861" y="3233239"/>
            <a:ext cx="6702425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4" dirty="0">
                <a:latin typeface="Arial Unicode MS"/>
                <a:cs typeface="Arial Unicode MS"/>
              </a:rPr>
              <a:t>Spherical </a:t>
            </a:r>
            <a:r>
              <a:rPr sz="4200" spc="80" dirty="0">
                <a:latin typeface="Arial Unicode MS"/>
                <a:cs typeface="Arial Unicode MS"/>
              </a:rPr>
              <a:t>Wrist </a:t>
            </a:r>
            <a:r>
              <a:rPr sz="4200" spc="-100" dirty="0">
                <a:latin typeface="Arial Unicode MS"/>
                <a:cs typeface="Arial Unicode MS"/>
              </a:rPr>
              <a:t>solution </a:t>
            </a:r>
            <a:r>
              <a:rPr sz="4200" spc="40" dirty="0">
                <a:latin typeface="Arial Unicode MS"/>
                <a:cs typeface="Arial Unicode MS"/>
              </a:rPr>
              <a:t>for</a:t>
            </a:r>
            <a:r>
              <a:rPr sz="4200" spc="265" dirty="0">
                <a:latin typeface="Arial Unicode MS"/>
                <a:cs typeface="Arial Unicode MS"/>
              </a:rPr>
              <a:t> </a:t>
            </a:r>
            <a:r>
              <a:rPr sz="4250" i="1" spc="85" dirty="0">
                <a:latin typeface="Gill Sans MT"/>
                <a:cs typeface="Gill Sans MT"/>
              </a:rPr>
              <a:t>R?</a:t>
            </a:r>
            <a:endParaRPr sz="425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399" y="1425247"/>
            <a:ext cx="4455599" cy="1188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28014"/>
          </a:xfrm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lang="en-US" altLang="zh-CN" spc="-50" dirty="0" smtClean="0"/>
              <a:t>			   </a:t>
            </a:r>
            <a:r>
              <a:rPr lang="zh-CN" altLang="en-US" spc="-50" dirty="0" smtClean="0"/>
              <a:t>逆位</a:t>
            </a:r>
            <a:endParaRPr spc="-50" dirty="0"/>
          </a:p>
        </p:txBody>
      </p:sp>
      <p:sp>
        <p:nvSpPr>
          <p:cNvPr id="4" name="object 4"/>
          <p:cNvSpPr/>
          <p:nvPr/>
        </p:nvSpPr>
        <p:spPr>
          <a:xfrm>
            <a:off x="818147" y="3154575"/>
            <a:ext cx="4571999" cy="584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99" y="991301"/>
            <a:ext cx="4455599" cy="1188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7221" y="3763413"/>
            <a:ext cx="4571999" cy="1077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2190" y="4840631"/>
            <a:ext cx="5619599" cy="1848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270" y="2129782"/>
            <a:ext cx="4521299" cy="105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190" y="4840631"/>
            <a:ext cx="5619599" cy="184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9465" y="4272997"/>
            <a:ext cx="4572000" cy="58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598" y="2966980"/>
            <a:ext cx="8007899" cy="118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28014"/>
          </a:xfrm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lang="en-US" altLang="zh-CN" spc="-50" dirty="0" smtClean="0"/>
              <a:t>			</a:t>
            </a:r>
            <a:r>
              <a:rPr lang="zh-CN" altLang="en-US" spc="-50" dirty="0" smtClean="0"/>
              <a:t>逆位</a:t>
            </a:r>
            <a:endParaRPr spc="-50" dirty="0"/>
          </a:p>
        </p:txBody>
      </p:sp>
      <p:sp>
        <p:nvSpPr>
          <p:cNvPr id="7" name="object 7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98" y="2966980"/>
            <a:ext cx="8007899" cy="118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856" y="5244609"/>
            <a:ext cx="4018799" cy="428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3856" y="5244608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3856" y="5824725"/>
            <a:ext cx="7205700" cy="43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3856" y="5824725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700" y="0"/>
                </a:lnTo>
                <a:lnTo>
                  <a:pt x="7205700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3856" y="4685760"/>
            <a:ext cx="49109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3856" y="4685760"/>
            <a:ext cx="4911090" cy="431165"/>
          </a:xfrm>
          <a:custGeom>
            <a:avLst/>
            <a:gdLst/>
            <a:ahLst/>
            <a:cxnLst/>
            <a:rect l="l" t="t" r="r" b="b"/>
            <a:pathLst>
              <a:path w="4911090" h="431164">
                <a:moveTo>
                  <a:pt x="0" y="0"/>
                </a:moveTo>
                <a:lnTo>
                  <a:pt x="4910999" y="0"/>
                </a:lnTo>
                <a:lnTo>
                  <a:pt x="49109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5566" y="1676628"/>
            <a:ext cx="3072000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0670" y="2245774"/>
            <a:ext cx="3418499" cy="430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216" y="1107481"/>
            <a:ext cx="3134099" cy="430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228014"/>
          </a:xfrm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lang="en-US" altLang="zh-CN" spc="-50" dirty="0" smtClean="0"/>
              <a:t>			</a:t>
            </a:r>
            <a:r>
              <a:rPr lang="zh-CN" altLang="en-US" spc="-50" dirty="0" smtClean="0"/>
              <a:t>逆位</a:t>
            </a:r>
            <a:endParaRPr spc="-50" dirty="0"/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68070">
              <a:lnSpc>
                <a:spcPct val="100000"/>
              </a:lnSpc>
            </a:pPr>
            <a:r>
              <a:rPr lang="en-US" spc="-100" dirty="0" smtClean="0"/>
              <a:t>      IK</a:t>
            </a:r>
            <a:r>
              <a:rPr lang="zh-CN" altLang="en-US" spc="-100" dirty="0"/>
              <a:t>圆柱</a:t>
            </a:r>
            <a:r>
              <a:rPr lang="en-US" spc="-100" dirty="0"/>
              <a:t>RPP</a:t>
            </a:r>
            <a:endParaRPr spc="-725" dirty="0"/>
          </a:p>
        </p:txBody>
      </p:sp>
      <p:sp>
        <p:nvSpPr>
          <p:cNvPr id="3" name="object 3"/>
          <p:cNvSpPr/>
          <p:nvPr/>
        </p:nvSpPr>
        <p:spPr>
          <a:xfrm>
            <a:off x="1513403" y="2007608"/>
            <a:ext cx="2509199" cy="43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13402" y="2007608"/>
            <a:ext cx="2509520" cy="431165"/>
          </a:xfrm>
          <a:custGeom>
            <a:avLst/>
            <a:gdLst/>
            <a:ahLst/>
            <a:cxnLst/>
            <a:rect l="l" t="t" r="r" b="b"/>
            <a:pathLst>
              <a:path w="2509520" h="431164">
                <a:moveTo>
                  <a:pt x="0" y="0"/>
                </a:moveTo>
                <a:lnTo>
                  <a:pt x="2509199" y="0"/>
                </a:lnTo>
                <a:lnTo>
                  <a:pt x="25091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3403" y="2765402"/>
            <a:ext cx="5765099" cy="876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3402" y="2765401"/>
            <a:ext cx="5765165" cy="876935"/>
          </a:xfrm>
          <a:custGeom>
            <a:avLst/>
            <a:gdLst/>
            <a:ahLst/>
            <a:cxnLst/>
            <a:rect l="l" t="t" r="r" b="b"/>
            <a:pathLst>
              <a:path w="5765165" h="876935">
                <a:moveTo>
                  <a:pt x="0" y="0"/>
                </a:moveTo>
                <a:lnTo>
                  <a:pt x="5765099" y="0"/>
                </a:lnTo>
                <a:lnTo>
                  <a:pt x="5765099" y="876899"/>
                </a:lnTo>
                <a:lnTo>
                  <a:pt x="0" y="8768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3403" y="1035844"/>
            <a:ext cx="5928899" cy="644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3402" y="1035844"/>
            <a:ext cx="5928995" cy="645160"/>
          </a:xfrm>
          <a:custGeom>
            <a:avLst/>
            <a:gdLst/>
            <a:ahLst/>
            <a:cxnLst/>
            <a:rect l="l" t="t" r="r" b="b"/>
            <a:pathLst>
              <a:path w="5928995" h="645160">
                <a:moveTo>
                  <a:pt x="0" y="0"/>
                </a:moveTo>
                <a:lnTo>
                  <a:pt x="5928899" y="0"/>
                </a:lnTo>
                <a:lnTo>
                  <a:pt x="5928899" y="644999"/>
                </a:lnTo>
                <a:lnTo>
                  <a:pt x="0" y="644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3403" y="4726945"/>
            <a:ext cx="4018799" cy="428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3402" y="4726945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3403" y="5482561"/>
            <a:ext cx="72056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3402" y="5482561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699" y="0"/>
                </a:lnTo>
                <a:lnTo>
                  <a:pt x="72056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3403" y="3969151"/>
            <a:ext cx="5178599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3402" y="3969151"/>
            <a:ext cx="5179060" cy="431165"/>
          </a:xfrm>
          <a:custGeom>
            <a:avLst/>
            <a:gdLst/>
            <a:ahLst/>
            <a:cxnLst/>
            <a:rect l="l" t="t" r="r" b="b"/>
            <a:pathLst>
              <a:path w="5179059" h="431164">
                <a:moveTo>
                  <a:pt x="0" y="0"/>
                </a:moveTo>
                <a:lnTo>
                  <a:pt x="5178599" y="0"/>
                </a:lnTo>
                <a:lnTo>
                  <a:pt x="51785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4613" y="3828377"/>
            <a:ext cx="358775" cy="2226310"/>
          </a:xfrm>
          <a:custGeom>
            <a:avLst/>
            <a:gdLst/>
            <a:ahLst/>
            <a:cxnLst/>
            <a:rect l="l" t="t" r="r" b="b"/>
            <a:pathLst>
              <a:path w="358775" h="2226310">
                <a:moveTo>
                  <a:pt x="358199" y="2225699"/>
                </a:moveTo>
                <a:lnTo>
                  <a:pt x="306473" y="2207978"/>
                </a:lnTo>
                <a:lnTo>
                  <a:pt x="260678" y="2158268"/>
                </a:lnTo>
                <a:lnTo>
                  <a:pt x="240697" y="2123035"/>
                </a:lnTo>
                <a:lnTo>
                  <a:pt x="223030" y="2081748"/>
                </a:lnTo>
                <a:lnTo>
                  <a:pt x="207954" y="2035053"/>
                </a:lnTo>
                <a:lnTo>
                  <a:pt x="195746" y="1983598"/>
                </a:lnTo>
                <a:lnTo>
                  <a:pt x="186682" y="1928030"/>
                </a:lnTo>
                <a:lnTo>
                  <a:pt x="181041" y="1868997"/>
                </a:lnTo>
                <a:lnTo>
                  <a:pt x="179099" y="1807146"/>
                </a:lnTo>
                <a:lnTo>
                  <a:pt x="179099" y="1531402"/>
                </a:lnTo>
                <a:lnTo>
                  <a:pt x="177158" y="1469552"/>
                </a:lnTo>
                <a:lnTo>
                  <a:pt x="171517" y="1410519"/>
                </a:lnTo>
                <a:lnTo>
                  <a:pt x="162453" y="1354951"/>
                </a:lnTo>
                <a:lnTo>
                  <a:pt x="150245" y="1303496"/>
                </a:lnTo>
                <a:lnTo>
                  <a:pt x="135169" y="1256801"/>
                </a:lnTo>
                <a:lnTo>
                  <a:pt x="117502" y="1215513"/>
                </a:lnTo>
                <a:lnTo>
                  <a:pt x="97521" y="1180281"/>
                </a:lnTo>
                <a:lnTo>
                  <a:pt x="51726" y="1130571"/>
                </a:lnTo>
                <a:lnTo>
                  <a:pt x="0" y="1112849"/>
                </a:lnTo>
                <a:lnTo>
                  <a:pt x="51726" y="1095128"/>
                </a:lnTo>
                <a:lnTo>
                  <a:pt x="97521" y="1045418"/>
                </a:lnTo>
                <a:lnTo>
                  <a:pt x="117502" y="1010185"/>
                </a:lnTo>
                <a:lnTo>
                  <a:pt x="135169" y="968898"/>
                </a:lnTo>
                <a:lnTo>
                  <a:pt x="150245" y="922203"/>
                </a:lnTo>
                <a:lnTo>
                  <a:pt x="162453" y="870748"/>
                </a:lnTo>
                <a:lnTo>
                  <a:pt x="171517" y="815180"/>
                </a:lnTo>
                <a:lnTo>
                  <a:pt x="177158" y="756147"/>
                </a:lnTo>
                <a:lnTo>
                  <a:pt x="179099" y="694296"/>
                </a:lnTo>
                <a:lnTo>
                  <a:pt x="179099" y="418552"/>
                </a:lnTo>
                <a:lnTo>
                  <a:pt x="181041" y="356702"/>
                </a:lnTo>
                <a:lnTo>
                  <a:pt x="186682" y="297669"/>
                </a:lnTo>
                <a:lnTo>
                  <a:pt x="195746" y="242101"/>
                </a:lnTo>
                <a:lnTo>
                  <a:pt x="207954" y="190646"/>
                </a:lnTo>
                <a:lnTo>
                  <a:pt x="223030" y="143951"/>
                </a:lnTo>
                <a:lnTo>
                  <a:pt x="240697" y="102663"/>
                </a:lnTo>
                <a:lnTo>
                  <a:pt x="260678" y="67431"/>
                </a:lnTo>
                <a:lnTo>
                  <a:pt x="306473" y="17721"/>
                </a:lnTo>
                <a:lnTo>
                  <a:pt x="331733" y="4538"/>
                </a:lnTo>
                <a:lnTo>
                  <a:pt x="3581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4613" y="1110129"/>
            <a:ext cx="358775" cy="2415540"/>
          </a:xfrm>
          <a:custGeom>
            <a:avLst/>
            <a:gdLst/>
            <a:ahLst/>
            <a:cxnLst/>
            <a:rect l="l" t="t" r="r" b="b"/>
            <a:pathLst>
              <a:path w="358775" h="2415540">
                <a:moveTo>
                  <a:pt x="358199" y="2414999"/>
                </a:moveTo>
                <a:lnTo>
                  <a:pt x="331733" y="2410461"/>
                </a:lnTo>
                <a:lnTo>
                  <a:pt x="306473" y="2397278"/>
                </a:lnTo>
                <a:lnTo>
                  <a:pt x="260678" y="2347568"/>
                </a:lnTo>
                <a:lnTo>
                  <a:pt x="240697" y="2312335"/>
                </a:lnTo>
                <a:lnTo>
                  <a:pt x="223030" y="2271048"/>
                </a:lnTo>
                <a:lnTo>
                  <a:pt x="207954" y="2224353"/>
                </a:lnTo>
                <a:lnTo>
                  <a:pt x="195746" y="2172898"/>
                </a:lnTo>
                <a:lnTo>
                  <a:pt x="186682" y="2117330"/>
                </a:lnTo>
                <a:lnTo>
                  <a:pt x="181041" y="2058297"/>
                </a:lnTo>
                <a:lnTo>
                  <a:pt x="179099" y="1996446"/>
                </a:lnTo>
                <a:lnTo>
                  <a:pt x="179099" y="1626052"/>
                </a:lnTo>
                <a:lnTo>
                  <a:pt x="177158" y="1564202"/>
                </a:lnTo>
                <a:lnTo>
                  <a:pt x="171517" y="1505169"/>
                </a:lnTo>
                <a:lnTo>
                  <a:pt x="162453" y="1449601"/>
                </a:lnTo>
                <a:lnTo>
                  <a:pt x="150245" y="1398146"/>
                </a:lnTo>
                <a:lnTo>
                  <a:pt x="135169" y="1351451"/>
                </a:lnTo>
                <a:lnTo>
                  <a:pt x="117502" y="1310164"/>
                </a:lnTo>
                <a:lnTo>
                  <a:pt x="97521" y="1274931"/>
                </a:lnTo>
                <a:lnTo>
                  <a:pt x="51726" y="1225221"/>
                </a:lnTo>
                <a:lnTo>
                  <a:pt x="0" y="1207500"/>
                </a:lnTo>
                <a:lnTo>
                  <a:pt x="51726" y="1189778"/>
                </a:lnTo>
                <a:lnTo>
                  <a:pt x="97521" y="1140068"/>
                </a:lnTo>
                <a:lnTo>
                  <a:pt x="117502" y="1104835"/>
                </a:lnTo>
                <a:lnTo>
                  <a:pt x="135169" y="1063548"/>
                </a:lnTo>
                <a:lnTo>
                  <a:pt x="150245" y="1016853"/>
                </a:lnTo>
                <a:lnTo>
                  <a:pt x="162453" y="965398"/>
                </a:lnTo>
                <a:lnTo>
                  <a:pt x="171517" y="909830"/>
                </a:lnTo>
                <a:lnTo>
                  <a:pt x="177158" y="850797"/>
                </a:lnTo>
                <a:lnTo>
                  <a:pt x="179099" y="788946"/>
                </a:lnTo>
                <a:lnTo>
                  <a:pt x="179099" y="418553"/>
                </a:lnTo>
                <a:lnTo>
                  <a:pt x="181041" y="356702"/>
                </a:lnTo>
                <a:lnTo>
                  <a:pt x="186682" y="297669"/>
                </a:lnTo>
                <a:lnTo>
                  <a:pt x="195746" y="242101"/>
                </a:lnTo>
                <a:lnTo>
                  <a:pt x="207954" y="190646"/>
                </a:lnTo>
                <a:lnTo>
                  <a:pt x="223030" y="143951"/>
                </a:lnTo>
                <a:lnTo>
                  <a:pt x="240697" y="102664"/>
                </a:lnTo>
                <a:lnTo>
                  <a:pt x="260678" y="67431"/>
                </a:lnTo>
                <a:lnTo>
                  <a:pt x="306473" y="17721"/>
                </a:lnTo>
                <a:lnTo>
                  <a:pt x="331733" y="4538"/>
                </a:lnTo>
                <a:lnTo>
                  <a:pt x="3581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767" y="2273921"/>
            <a:ext cx="89026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60" dirty="0">
                <a:latin typeface="Arial Unicode MS"/>
                <a:cs typeface="Arial Unicode MS"/>
              </a:rPr>
              <a:t>2</a:t>
            </a:r>
            <a:r>
              <a:rPr sz="2800" spc="-90" dirty="0">
                <a:latin typeface="Arial Unicode MS"/>
                <a:cs typeface="Arial Unicode MS"/>
              </a:rPr>
              <a:t> </a:t>
            </a:r>
            <a:r>
              <a:rPr sz="2800" spc="-130" dirty="0">
                <a:latin typeface="Arial Unicode MS"/>
                <a:cs typeface="Arial Unicode MS"/>
              </a:rPr>
              <a:t>soln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1386" y="5162191"/>
            <a:ext cx="89026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60" dirty="0">
                <a:latin typeface="Arial Unicode MS"/>
                <a:cs typeface="Arial Unicode MS"/>
              </a:rPr>
              <a:t>2</a:t>
            </a:r>
            <a:r>
              <a:rPr sz="2800" spc="-90" dirty="0">
                <a:latin typeface="Arial Unicode MS"/>
                <a:cs typeface="Arial Unicode MS"/>
              </a:rPr>
              <a:t> </a:t>
            </a:r>
            <a:r>
              <a:rPr sz="2800" spc="-130" dirty="0">
                <a:latin typeface="Arial Unicode MS"/>
                <a:cs typeface="Arial Unicode MS"/>
              </a:rPr>
              <a:t>soln</a:t>
            </a:r>
            <a:endParaRPr sz="2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3336" y="2486896"/>
            <a:ext cx="566674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42481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spc="-50" dirty="0">
                <a:latin typeface="Arial Unicode MS"/>
                <a:cs typeface="Arial Unicode MS"/>
              </a:rPr>
              <a:t>第六周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spc="-140" dirty="0">
                <a:latin typeface="Arial Unicode MS"/>
                <a:cs typeface="Arial Unicode MS"/>
              </a:rPr>
              <a:t>多个逆运动学解决方案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98440"/>
          </a:xfrm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264410">
              <a:lnSpc>
                <a:spcPct val="100000"/>
              </a:lnSpc>
            </a:pPr>
            <a:r>
              <a:rPr lang="zh-CN" altLang="en-US" spc="-505" dirty="0" smtClean="0"/>
              <a:t>特殊案例</a:t>
            </a:r>
            <a:endParaRPr spc="-505" dirty="0"/>
          </a:p>
        </p:txBody>
      </p:sp>
      <p:sp>
        <p:nvSpPr>
          <p:cNvPr id="4" name="object 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237423" y="1422696"/>
            <a:ext cx="4285615" cy="4424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spcBef>
                <a:spcPts val="4220"/>
              </a:spcBef>
              <a:buSzPct val="171186"/>
              <a:buChar char="•"/>
              <a:tabLst>
                <a:tab pos="328295" algn="l"/>
              </a:tabLst>
            </a:pPr>
            <a:r>
              <a:rPr lang="zh-CN" altLang="en-US" sz="2950" spc="-145" dirty="0" smtClean="0">
                <a:latin typeface="Arial Unicode MS"/>
                <a:cs typeface="Arial Unicode MS"/>
              </a:rPr>
              <a:t>多解决方案</a:t>
            </a:r>
            <a:endParaRPr lang="en-US" altLang="zh-CN" sz="2950" spc="-145" dirty="0" smtClean="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220"/>
              </a:spcBef>
              <a:buSzPct val="171186"/>
              <a:buChar char="•"/>
              <a:tabLst>
                <a:tab pos="328295" algn="l"/>
              </a:tabLst>
            </a:pPr>
            <a:r>
              <a:rPr lang="zh-CN" altLang="en-US" sz="2950" dirty="0">
                <a:latin typeface="Arial Unicode MS"/>
                <a:cs typeface="Arial Unicode MS"/>
              </a:rPr>
              <a:t>万向节锁</a:t>
            </a:r>
            <a:endParaRPr sz="2950" dirty="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5"/>
              </a:spcBef>
              <a:buSzPct val="171186"/>
              <a:buChar char="•"/>
              <a:tabLst>
                <a:tab pos="328295" algn="l"/>
              </a:tabLst>
            </a:pPr>
            <a:r>
              <a:rPr lang="zh-CN" altLang="en-US" sz="2950" spc="-130" dirty="0">
                <a:latin typeface="Arial Unicode MS"/>
                <a:cs typeface="Arial Unicode MS"/>
              </a:rPr>
              <a:t>表示</a:t>
            </a:r>
            <a:r>
              <a:rPr lang="zh-CN" altLang="en-US" sz="2950" spc="-130" dirty="0" smtClean="0">
                <a:latin typeface="Arial Unicode MS"/>
                <a:cs typeface="Arial Unicode MS"/>
              </a:rPr>
              <a:t>奇点</a:t>
            </a:r>
            <a:endParaRPr lang="en-US" altLang="zh-CN" sz="2950" spc="-130" dirty="0" smtClean="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5"/>
              </a:spcBef>
              <a:buSzPct val="171186"/>
              <a:buChar char="•"/>
              <a:tabLst>
                <a:tab pos="328295" algn="l"/>
              </a:tabLst>
            </a:pPr>
            <a:r>
              <a:rPr lang="zh-CN" altLang="en-US" sz="2950" spc="-155" dirty="0">
                <a:latin typeface="Arial Unicode MS"/>
                <a:cs typeface="Arial Unicode MS"/>
              </a:rPr>
              <a:t>联合</a:t>
            </a:r>
            <a:r>
              <a:rPr lang="zh-CN" altLang="en-US" sz="2950" spc="-155" dirty="0" smtClean="0">
                <a:latin typeface="Arial Unicode MS"/>
                <a:cs typeface="Arial Unicode MS"/>
              </a:rPr>
              <a:t>奇点</a:t>
            </a:r>
            <a:endParaRPr lang="en-US" altLang="zh-CN" sz="2950" spc="-155" dirty="0" smtClean="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5"/>
              </a:spcBef>
              <a:buSzPct val="171186"/>
              <a:buChar char="•"/>
              <a:tabLst>
                <a:tab pos="328295" algn="l"/>
              </a:tabLst>
            </a:pPr>
            <a:r>
              <a:rPr lang="zh-CN" altLang="en-US" sz="2950" spc="-155" dirty="0" smtClean="0">
                <a:latin typeface="Arial Unicode MS"/>
                <a:cs typeface="Arial Unicode MS"/>
              </a:rPr>
              <a:t>灵活的工作区</a:t>
            </a:r>
            <a:endParaRPr lang="en-US" altLang="zh-CN" sz="2950" spc="-155" dirty="0" smtClean="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3219" y="1331751"/>
            <a:ext cx="3266999" cy="347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012" y="758986"/>
            <a:ext cx="3471299" cy="399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050414">
              <a:lnSpc>
                <a:spcPct val="100000"/>
              </a:lnSpc>
            </a:pPr>
            <a:r>
              <a:rPr lang="zh-CN" altLang="en-US" spc="-170" dirty="0" smtClean="0"/>
              <a:t>两种解决</a:t>
            </a:r>
            <a:r>
              <a:rPr lang="zh-CN" altLang="en-US" spc="-434" dirty="0"/>
              <a:t>方案</a:t>
            </a:r>
            <a:endParaRPr spc="-170" dirty="0"/>
          </a:p>
        </p:txBody>
      </p:sp>
      <p:sp>
        <p:nvSpPr>
          <p:cNvPr id="5" name="object 5"/>
          <p:cNvSpPr/>
          <p:nvPr/>
        </p:nvSpPr>
        <p:spPr>
          <a:xfrm>
            <a:off x="1234432" y="267235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332" y="2616528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537" y="1968500"/>
            <a:ext cx="2465070" cy="710565"/>
          </a:xfrm>
          <a:custGeom>
            <a:avLst/>
            <a:gdLst/>
            <a:ahLst/>
            <a:cxnLst/>
            <a:rect l="l" t="t" r="r" b="b"/>
            <a:pathLst>
              <a:path w="2465070" h="710564">
                <a:moveTo>
                  <a:pt x="2464500" y="0"/>
                </a:moveTo>
                <a:lnTo>
                  <a:pt x="0" y="710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447" y="433527"/>
            <a:ext cx="1113155" cy="2254885"/>
          </a:xfrm>
          <a:custGeom>
            <a:avLst/>
            <a:gdLst/>
            <a:ahLst/>
            <a:cxnLst/>
            <a:rect l="l" t="t" r="r" b="b"/>
            <a:pathLst>
              <a:path w="1113155" h="2254885">
                <a:moveTo>
                  <a:pt x="0" y="2254500"/>
                </a:moveTo>
                <a:lnTo>
                  <a:pt x="11129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4432" y="1285750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8611" y="1132382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59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82847" y="1168581"/>
            <a:ext cx="30226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6601" y="1510330"/>
            <a:ext cx="1835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4411" y="1764330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96911" y="1113570"/>
            <a:ext cx="1687830" cy="842644"/>
          </a:xfrm>
          <a:custGeom>
            <a:avLst/>
            <a:gdLst/>
            <a:ahLst/>
            <a:cxnLst/>
            <a:rect l="l" t="t" r="r" b="b"/>
            <a:pathLst>
              <a:path w="1687829" h="842644">
                <a:moveTo>
                  <a:pt x="0" y="0"/>
                </a:moveTo>
                <a:lnTo>
                  <a:pt x="1687799" y="8420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1732" y="1113551"/>
            <a:ext cx="787400" cy="1558925"/>
          </a:xfrm>
          <a:custGeom>
            <a:avLst/>
            <a:gdLst/>
            <a:ahLst/>
            <a:cxnLst/>
            <a:rect l="l" t="t" r="r" b="b"/>
            <a:pathLst>
              <a:path w="787400" h="1558925">
                <a:moveTo>
                  <a:pt x="0" y="1558799"/>
                </a:moveTo>
                <a:lnTo>
                  <a:pt x="7868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0477" y="1843470"/>
            <a:ext cx="1962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0787" y="2097470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3728" y="807267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4398" y="1939169"/>
            <a:ext cx="491490" cy="733425"/>
          </a:xfrm>
          <a:custGeom>
            <a:avLst/>
            <a:gdLst/>
            <a:ahLst/>
            <a:cxnLst/>
            <a:rect l="l" t="t" r="r" b="b"/>
            <a:pathLst>
              <a:path w="491489" h="733425">
                <a:moveTo>
                  <a:pt x="0" y="0"/>
                </a:moveTo>
                <a:lnTo>
                  <a:pt x="46202" y="21254"/>
                </a:lnTo>
                <a:lnTo>
                  <a:pt x="90580" y="45087"/>
                </a:lnTo>
                <a:lnTo>
                  <a:pt x="133059" y="71382"/>
                </a:lnTo>
                <a:lnTo>
                  <a:pt x="173561" y="100025"/>
                </a:lnTo>
                <a:lnTo>
                  <a:pt x="212008" y="130901"/>
                </a:lnTo>
                <a:lnTo>
                  <a:pt x="248323" y="163895"/>
                </a:lnTo>
                <a:lnTo>
                  <a:pt x="282430" y="198892"/>
                </a:lnTo>
                <a:lnTo>
                  <a:pt x="314252" y="235776"/>
                </a:lnTo>
                <a:lnTo>
                  <a:pt x="343710" y="274433"/>
                </a:lnTo>
                <a:lnTo>
                  <a:pt x="370729" y="314748"/>
                </a:lnTo>
                <a:lnTo>
                  <a:pt x="395231" y="356606"/>
                </a:lnTo>
                <a:lnTo>
                  <a:pt x="417140" y="399891"/>
                </a:lnTo>
                <a:lnTo>
                  <a:pt x="436377" y="444489"/>
                </a:lnTo>
                <a:lnTo>
                  <a:pt x="452866" y="490285"/>
                </a:lnTo>
                <a:lnTo>
                  <a:pt x="466530" y="537164"/>
                </a:lnTo>
                <a:lnTo>
                  <a:pt x="477291" y="585010"/>
                </a:lnTo>
                <a:lnTo>
                  <a:pt x="485074" y="633710"/>
                </a:lnTo>
                <a:lnTo>
                  <a:pt x="489800" y="683146"/>
                </a:lnTo>
                <a:lnTo>
                  <a:pt x="491392" y="73320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09713" y="615716"/>
            <a:ext cx="326390" cy="699135"/>
          </a:xfrm>
          <a:custGeom>
            <a:avLst/>
            <a:gdLst/>
            <a:ahLst/>
            <a:cxnLst/>
            <a:rect l="l" t="t" r="r" b="b"/>
            <a:pathLst>
              <a:path w="326389" h="699135">
                <a:moveTo>
                  <a:pt x="0" y="0"/>
                </a:moveTo>
                <a:lnTo>
                  <a:pt x="47855" y="27091"/>
                </a:lnTo>
                <a:lnTo>
                  <a:pt x="92234" y="57527"/>
                </a:lnTo>
                <a:lnTo>
                  <a:pt x="133050" y="91042"/>
                </a:lnTo>
                <a:lnTo>
                  <a:pt x="170214" y="127369"/>
                </a:lnTo>
                <a:lnTo>
                  <a:pt x="203639" y="166243"/>
                </a:lnTo>
                <a:lnTo>
                  <a:pt x="233237" y="207397"/>
                </a:lnTo>
                <a:lnTo>
                  <a:pt x="258920" y="250565"/>
                </a:lnTo>
                <a:lnTo>
                  <a:pt x="280601" y="295482"/>
                </a:lnTo>
                <a:lnTo>
                  <a:pt x="298192" y="341882"/>
                </a:lnTo>
                <a:lnTo>
                  <a:pt x="312984" y="395523"/>
                </a:lnTo>
                <a:lnTo>
                  <a:pt x="322364" y="450325"/>
                </a:lnTo>
                <a:lnTo>
                  <a:pt x="326206" y="505909"/>
                </a:lnTo>
                <a:lnTo>
                  <a:pt x="324386" y="561897"/>
                </a:lnTo>
                <a:lnTo>
                  <a:pt x="316780" y="617910"/>
                </a:lnTo>
                <a:lnTo>
                  <a:pt x="303261" y="673569"/>
                </a:lnTo>
                <a:lnTo>
                  <a:pt x="296642" y="694273"/>
                </a:lnTo>
                <a:lnTo>
                  <a:pt x="294970" y="69907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82779" y="1274035"/>
            <a:ext cx="62865" cy="90170"/>
          </a:xfrm>
          <a:custGeom>
            <a:avLst/>
            <a:gdLst/>
            <a:ahLst/>
            <a:cxnLst/>
            <a:rect l="l" t="t" r="r" b="b"/>
            <a:pathLst>
              <a:path w="62864" h="90169">
                <a:moveTo>
                  <a:pt x="21905" y="40751"/>
                </a:moveTo>
                <a:lnTo>
                  <a:pt x="6224" y="0"/>
                </a:lnTo>
                <a:lnTo>
                  <a:pt x="0" y="90059"/>
                </a:lnTo>
                <a:lnTo>
                  <a:pt x="62657" y="25070"/>
                </a:lnTo>
                <a:lnTo>
                  <a:pt x="21905" y="40751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78149" y="1411771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419" y="4980670"/>
            <a:ext cx="230124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Positive</a:t>
            </a:r>
            <a:r>
              <a:rPr sz="4200" spc="-100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63578" y="4980671"/>
            <a:ext cx="254000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Negative</a:t>
            </a:r>
            <a:r>
              <a:rPr sz="4200" spc="-85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68646" y="2746916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57545" y="2691094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8750" y="2043065"/>
            <a:ext cx="2465070" cy="710565"/>
          </a:xfrm>
          <a:custGeom>
            <a:avLst/>
            <a:gdLst/>
            <a:ahLst/>
            <a:cxnLst/>
            <a:rect l="l" t="t" r="r" b="b"/>
            <a:pathLst>
              <a:path w="2465070" h="710564">
                <a:moveTo>
                  <a:pt x="2464499" y="0"/>
                </a:moveTo>
                <a:lnTo>
                  <a:pt x="0" y="710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73659" y="2762594"/>
            <a:ext cx="2112010" cy="1354455"/>
          </a:xfrm>
          <a:custGeom>
            <a:avLst/>
            <a:gdLst/>
            <a:ahLst/>
            <a:cxnLst/>
            <a:rect l="l" t="t" r="r" b="b"/>
            <a:pathLst>
              <a:path w="2112009" h="1354454">
                <a:moveTo>
                  <a:pt x="0" y="0"/>
                </a:moveTo>
                <a:lnTo>
                  <a:pt x="2111999" y="13538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8646" y="1360315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2825" y="1206948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22296" y="3271823"/>
            <a:ext cx="30226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5018" y="2030253"/>
            <a:ext cx="1003935" cy="1659255"/>
          </a:xfrm>
          <a:custGeom>
            <a:avLst/>
            <a:gdLst/>
            <a:ahLst/>
            <a:cxnLst/>
            <a:rect l="l" t="t" r="r" b="b"/>
            <a:pathLst>
              <a:path w="1003934" h="1659254">
                <a:moveTo>
                  <a:pt x="0" y="1658699"/>
                </a:moveTo>
                <a:lnTo>
                  <a:pt x="10037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55946" y="2746917"/>
            <a:ext cx="1459230" cy="942340"/>
          </a:xfrm>
          <a:custGeom>
            <a:avLst/>
            <a:gdLst/>
            <a:ahLst/>
            <a:cxnLst/>
            <a:rect l="l" t="t" r="r" b="b"/>
            <a:pathLst>
              <a:path w="1459229" h="942339">
                <a:moveTo>
                  <a:pt x="0" y="0"/>
                </a:moveTo>
                <a:lnTo>
                  <a:pt x="1459199" y="94200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69435" y="2692821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71330" y="2669037"/>
            <a:ext cx="43116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128905">
              <a:lnSpc>
                <a:spcPct val="100000"/>
              </a:lnSpc>
              <a:spcBef>
                <a:spcPts val="1685"/>
              </a:spcBef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2552" y="2747874"/>
            <a:ext cx="140335" cy="459105"/>
          </a:xfrm>
          <a:custGeom>
            <a:avLst/>
            <a:gdLst/>
            <a:ahLst/>
            <a:cxnLst/>
            <a:rect l="l" t="t" r="r" b="b"/>
            <a:pathLst>
              <a:path w="140335" h="459105">
                <a:moveTo>
                  <a:pt x="140249" y="0"/>
                </a:moveTo>
                <a:lnTo>
                  <a:pt x="139362" y="48874"/>
                </a:lnTo>
                <a:lnTo>
                  <a:pt x="135449" y="97422"/>
                </a:lnTo>
                <a:lnTo>
                  <a:pt x="128551" y="145513"/>
                </a:lnTo>
                <a:lnTo>
                  <a:pt x="118707" y="193019"/>
                </a:lnTo>
                <a:lnTo>
                  <a:pt x="105956" y="239809"/>
                </a:lnTo>
                <a:lnTo>
                  <a:pt x="90340" y="285754"/>
                </a:lnTo>
                <a:lnTo>
                  <a:pt x="71896" y="330726"/>
                </a:lnTo>
                <a:lnTo>
                  <a:pt x="50665" y="374593"/>
                </a:lnTo>
                <a:lnTo>
                  <a:pt x="26686" y="417227"/>
                </a:lnTo>
                <a:lnTo>
                  <a:pt x="0" y="4584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37601" y="3207753"/>
            <a:ext cx="248285" cy="802005"/>
          </a:xfrm>
          <a:custGeom>
            <a:avLst/>
            <a:gdLst/>
            <a:ahLst/>
            <a:cxnLst/>
            <a:rect l="l" t="t" r="r" b="b"/>
            <a:pathLst>
              <a:path w="248284" h="802004">
                <a:moveTo>
                  <a:pt x="0" y="0"/>
                </a:moveTo>
                <a:lnTo>
                  <a:pt x="54463" y="43437"/>
                </a:lnTo>
                <a:lnTo>
                  <a:pt x="99168" y="87852"/>
                </a:lnTo>
                <a:lnTo>
                  <a:pt x="149456" y="151607"/>
                </a:lnTo>
                <a:lnTo>
                  <a:pt x="175719" y="193871"/>
                </a:lnTo>
                <a:lnTo>
                  <a:pt x="198211" y="238195"/>
                </a:lnTo>
                <a:lnTo>
                  <a:pt x="216764" y="284373"/>
                </a:lnTo>
                <a:lnTo>
                  <a:pt x="231210" y="332198"/>
                </a:lnTo>
                <a:lnTo>
                  <a:pt x="241303" y="381000"/>
                </a:lnTo>
                <a:lnTo>
                  <a:pt x="246939" y="430074"/>
                </a:lnTo>
                <a:lnTo>
                  <a:pt x="248169" y="479166"/>
                </a:lnTo>
                <a:lnTo>
                  <a:pt x="245045" y="528020"/>
                </a:lnTo>
                <a:lnTo>
                  <a:pt x="237618" y="576382"/>
                </a:lnTo>
                <a:lnTo>
                  <a:pt x="225938" y="623996"/>
                </a:lnTo>
                <a:lnTo>
                  <a:pt x="210055" y="670607"/>
                </a:lnTo>
                <a:lnTo>
                  <a:pt x="190021" y="715960"/>
                </a:lnTo>
                <a:lnTo>
                  <a:pt x="165887" y="759800"/>
                </a:lnTo>
                <a:lnTo>
                  <a:pt x="137703" y="8018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91449" y="3179804"/>
            <a:ext cx="88900" cy="70485"/>
          </a:xfrm>
          <a:custGeom>
            <a:avLst/>
            <a:gdLst/>
            <a:ahLst/>
            <a:cxnLst/>
            <a:rect l="l" t="t" r="r" b="b"/>
            <a:pathLst>
              <a:path w="88900" h="70485">
                <a:moveTo>
                  <a:pt x="46151" y="27948"/>
                </a:moveTo>
                <a:lnTo>
                  <a:pt x="88556" y="17532"/>
                </a:lnTo>
                <a:lnTo>
                  <a:pt x="0" y="0"/>
                </a:lnTo>
                <a:lnTo>
                  <a:pt x="56568" y="70352"/>
                </a:lnTo>
                <a:lnTo>
                  <a:pt x="46151" y="27948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12363" y="1486337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0782" y="1750218"/>
            <a:ext cx="4833620" cy="3625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3709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ourier New"/>
                <a:cs typeface="Courier New"/>
              </a:rPr>
              <a:t>atan(y/x)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4562" rIns="0" bIns="0" rtlCol="0">
            <a:spAutoFit/>
          </a:bodyPr>
          <a:lstStyle/>
          <a:p>
            <a:pPr marL="668020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atan(y/x)</a:t>
            </a:r>
            <a:r>
              <a:rPr sz="4000" spc="-940" dirty="0">
                <a:latin typeface="Courier New"/>
                <a:cs typeface="Courier New"/>
              </a:rPr>
              <a:t> </a:t>
            </a:r>
            <a:r>
              <a:rPr sz="4000" spc="-360" dirty="0"/>
              <a:t>vs </a:t>
            </a:r>
            <a:r>
              <a:rPr sz="4000" spc="-5" dirty="0">
                <a:latin typeface="Courier New"/>
                <a:cs typeface="Courier New"/>
              </a:rPr>
              <a:t>atan2(y,x)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9910" y="6262892"/>
            <a:ext cx="196596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Arial Unicode MS"/>
                <a:cs typeface="Arial Unicode MS"/>
              </a:rPr>
              <a:t>By </a:t>
            </a:r>
            <a:r>
              <a:rPr sz="1200" spc="-65" dirty="0">
                <a:latin typeface="Arial Unicode MS"/>
                <a:cs typeface="Arial Unicode MS"/>
              </a:rPr>
              <a:t>Geek3 </a:t>
            </a:r>
            <a:r>
              <a:rPr sz="1200" spc="-10" dirty="0">
                <a:latin typeface="Arial Unicode MS"/>
                <a:cs typeface="Arial Unicode MS"/>
              </a:rPr>
              <a:t>(Own </a:t>
            </a:r>
            <a:r>
              <a:rPr sz="1200" spc="5" dirty="0">
                <a:latin typeface="Arial Unicode MS"/>
                <a:cs typeface="Arial Unicode MS"/>
              </a:rPr>
              <a:t>work)</a:t>
            </a:r>
            <a:r>
              <a:rPr sz="1200" spc="100" dirty="0">
                <a:latin typeface="Arial Unicode MS"/>
                <a:cs typeface="Arial Unicode MS"/>
              </a:rPr>
              <a:t> </a:t>
            </a:r>
            <a:r>
              <a:rPr sz="1200" spc="-25" dirty="0">
                <a:latin typeface="Arial Unicode MS"/>
                <a:cs typeface="Arial Unicode MS"/>
              </a:rPr>
              <a:t>[GFDL]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863" y="6262892"/>
            <a:ext cx="375666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Arial Unicode MS"/>
                <a:cs typeface="Arial Unicode MS"/>
              </a:rPr>
              <a:t>By </a:t>
            </a:r>
            <a:r>
              <a:rPr sz="1200" spc="-25" dirty="0">
                <a:latin typeface="Arial Unicode MS"/>
                <a:cs typeface="Arial Unicode MS"/>
              </a:rPr>
              <a:t>Qef </a:t>
            </a:r>
            <a:r>
              <a:rPr sz="1200" spc="-70" dirty="0">
                <a:latin typeface="Arial Unicode MS"/>
                <a:cs typeface="Arial Unicode MS"/>
              </a:rPr>
              <a:t>(self-made </a:t>
            </a:r>
            <a:r>
              <a:rPr sz="1200" spc="-90" dirty="0">
                <a:latin typeface="Arial Unicode MS"/>
                <a:cs typeface="Arial Unicode MS"/>
              </a:rPr>
              <a:t>using design </a:t>
            </a:r>
            <a:r>
              <a:rPr sz="1200" spc="-20" dirty="0">
                <a:latin typeface="Arial Unicode MS"/>
                <a:cs typeface="Arial Unicode MS"/>
              </a:rPr>
              <a:t>of </a:t>
            </a:r>
            <a:r>
              <a:rPr sz="1200" spc="-35" dirty="0">
                <a:latin typeface="Arial Unicode MS"/>
                <a:cs typeface="Arial Unicode MS"/>
              </a:rPr>
              <a:t>the </a:t>
            </a:r>
            <a:r>
              <a:rPr sz="1200" spc="-55" dirty="0">
                <a:latin typeface="Arial Unicode MS"/>
                <a:cs typeface="Arial Unicode MS"/>
              </a:rPr>
              <a:t>bitmap </a:t>
            </a:r>
            <a:r>
              <a:rPr sz="1200" spc="-45" dirty="0">
                <a:latin typeface="Arial Unicode MS"/>
                <a:cs typeface="Arial Unicode MS"/>
              </a:rPr>
              <a:t>version) </a:t>
            </a:r>
            <a:r>
              <a:rPr sz="1200" spc="215" dirty="0">
                <a:latin typeface="Arial Unicode MS"/>
                <a:cs typeface="Arial Unicode MS"/>
              </a:rPr>
              <a:t> </a:t>
            </a:r>
            <a:r>
              <a:rPr sz="1200" spc="5" dirty="0">
                <a:latin typeface="Arial Unicode MS"/>
                <a:cs typeface="Arial Unicode MS"/>
              </a:rPr>
              <a:t>[CC0]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15" y="2057874"/>
            <a:ext cx="3709114" cy="3315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0782" y="1750218"/>
            <a:ext cx="4833216" cy="3624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0782" y="2833353"/>
            <a:ext cx="4833216" cy="1558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3653" y="3346096"/>
            <a:ext cx="2970530" cy="331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548130">
              <a:lnSpc>
                <a:spcPct val="100000"/>
              </a:lnSpc>
              <a:tabLst>
                <a:tab pos="2475865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60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56870">
              <a:lnSpc>
                <a:spcPct val="100000"/>
              </a:lnSpc>
            </a:pPr>
            <a:r>
              <a:rPr spc="-434" dirty="0" smtClean="0"/>
              <a:t>6R</a:t>
            </a:r>
            <a:r>
              <a:rPr spc="180" dirty="0" smtClean="0"/>
              <a:t> </a:t>
            </a:r>
            <a:r>
              <a:rPr lang="zh-CN" altLang="en-US" spc="55" dirty="0" smtClean="0"/>
              <a:t>机器人的四种解决</a:t>
            </a:r>
            <a:r>
              <a:rPr lang="zh-CN" altLang="en-US" spc="-434" dirty="0"/>
              <a:t>方案</a:t>
            </a:r>
            <a:endParaRPr spc="55" dirty="0"/>
          </a:p>
        </p:txBody>
      </p:sp>
      <p:sp>
        <p:nvSpPr>
          <p:cNvPr id="4" name="object 4"/>
          <p:cNvSpPr/>
          <p:nvPr/>
        </p:nvSpPr>
        <p:spPr>
          <a:xfrm>
            <a:off x="1896663" y="3502043"/>
            <a:ext cx="3500999" cy="314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3653" y="3346096"/>
            <a:ext cx="2970346" cy="330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49" y="911970"/>
            <a:ext cx="3681899" cy="388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3992" y="686730"/>
            <a:ext cx="3046199" cy="3984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31840" y="1162742"/>
            <a:ext cx="853440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 marR="5080" indent="-147320">
              <a:lnSpc>
                <a:spcPts val="5030"/>
              </a:lnSpc>
            </a:pPr>
            <a:r>
              <a:rPr sz="4200" spc="-110" dirty="0">
                <a:latin typeface="Arial Unicode MS"/>
                <a:cs typeface="Arial Unicode MS"/>
              </a:rPr>
              <a:t>Left  </a:t>
            </a:r>
            <a:r>
              <a:rPr sz="4200" spc="-240" dirty="0">
                <a:latin typeface="Arial Unicode MS"/>
                <a:cs typeface="Arial Unicode MS"/>
              </a:rPr>
              <a:t>up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2270" y="5038591"/>
            <a:ext cx="1242060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7985">
              <a:lnSpc>
                <a:spcPts val="5030"/>
              </a:lnSpc>
            </a:pPr>
            <a:r>
              <a:rPr sz="4200" spc="-110" dirty="0">
                <a:latin typeface="Arial Unicode MS"/>
                <a:cs typeface="Arial Unicode MS"/>
              </a:rPr>
              <a:t>Left  </a:t>
            </a:r>
            <a:r>
              <a:rPr sz="4200" spc="-120" dirty="0">
                <a:latin typeface="Arial Unicode MS"/>
                <a:cs typeface="Arial Unicode MS"/>
              </a:rPr>
              <a:t>down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708" y="1162742"/>
            <a:ext cx="1136015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marR="5080" indent="-288925">
              <a:lnSpc>
                <a:spcPts val="5030"/>
              </a:lnSpc>
            </a:pPr>
            <a:r>
              <a:rPr sz="4200" spc="-190" dirty="0">
                <a:latin typeface="Arial Unicode MS"/>
                <a:cs typeface="Arial Unicode MS"/>
              </a:rPr>
              <a:t>Right  </a:t>
            </a:r>
            <a:r>
              <a:rPr sz="4200" spc="-240" dirty="0">
                <a:latin typeface="Arial Unicode MS"/>
                <a:cs typeface="Arial Unicode MS"/>
              </a:rPr>
              <a:t>up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5663" y="4922977"/>
            <a:ext cx="1241425" cy="1337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705">
              <a:lnSpc>
                <a:spcPts val="5020"/>
              </a:lnSpc>
            </a:pPr>
            <a:r>
              <a:rPr sz="4200" spc="-215" dirty="0">
                <a:latin typeface="Arial Unicode MS"/>
                <a:cs typeface="Arial Unicode MS"/>
              </a:rPr>
              <a:t>Right  </a:t>
            </a:r>
            <a:r>
              <a:rPr sz="4200" spc="-120" dirty="0">
                <a:latin typeface="Arial Unicode MS"/>
                <a:cs typeface="Arial Unicode MS"/>
              </a:rPr>
              <a:t>down</a:t>
            </a:r>
            <a:endParaRPr sz="4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457" y="647179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61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882650">
              <a:lnSpc>
                <a:spcPct val="100000"/>
              </a:lnSpc>
            </a:pPr>
            <a:r>
              <a:rPr lang="zh-CN" altLang="en-US" spc="100" dirty="0" smtClean="0"/>
              <a:t>腕 多</a:t>
            </a:r>
            <a:r>
              <a:rPr lang="zh-CN" altLang="en-US" spc="100" dirty="0"/>
              <a:t>个解决方案</a:t>
            </a:r>
            <a:endParaRPr spc="-114" dirty="0"/>
          </a:p>
        </p:txBody>
      </p:sp>
      <p:sp>
        <p:nvSpPr>
          <p:cNvPr id="4" name="object 4"/>
          <p:cNvSpPr/>
          <p:nvPr/>
        </p:nvSpPr>
        <p:spPr>
          <a:xfrm>
            <a:off x="724526" y="4391409"/>
            <a:ext cx="3908100" cy="4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525" y="4391409"/>
            <a:ext cx="3908425" cy="429259"/>
          </a:xfrm>
          <a:custGeom>
            <a:avLst/>
            <a:gdLst/>
            <a:ahLst/>
            <a:cxnLst/>
            <a:rect l="l" t="t" r="r" b="b"/>
            <a:pathLst>
              <a:path w="3908425" h="429260">
                <a:moveTo>
                  <a:pt x="0" y="0"/>
                </a:moveTo>
                <a:lnTo>
                  <a:pt x="3908100" y="0"/>
                </a:lnTo>
                <a:lnTo>
                  <a:pt x="3908100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526" y="5073430"/>
            <a:ext cx="6193799" cy="43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525" y="5073430"/>
            <a:ext cx="6193790" cy="431165"/>
          </a:xfrm>
          <a:custGeom>
            <a:avLst/>
            <a:gdLst/>
            <a:ahLst/>
            <a:cxnLst/>
            <a:rect l="l" t="t" r="r" b="b"/>
            <a:pathLst>
              <a:path w="6193790" h="431164">
                <a:moveTo>
                  <a:pt x="0" y="0"/>
                </a:moveTo>
                <a:lnTo>
                  <a:pt x="6193799" y="0"/>
                </a:lnTo>
                <a:lnTo>
                  <a:pt x="61937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526" y="3707207"/>
            <a:ext cx="4989600" cy="43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25" y="3707207"/>
            <a:ext cx="4989830" cy="431165"/>
          </a:xfrm>
          <a:custGeom>
            <a:avLst/>
            <a:gdLst/>
            <a:ahLst/>
            <a:cxnLst/>
            <a:rect l="l" t="t" r="r" b="b"/>
            <a:pathLst>
              <a:path w="4989830" h="431164">
                <a:moveTo>
                  <a:pt x="0" y="0"/>
                </a:moveTo>
                <a:lnTo>
                  <a:pt x="4989600" y="0"/>
                </a:lnTo>
                <a:lnTo>
                  <a:pt x="4989600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6394" y="3705888"/>
            <a:ext cx="745199" cy="43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8336" y="5069536"/>
            <a:ext cx="7451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93546" y="5752913"/>
            <a:ext cx="241681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65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r>
              <a:rPr sz="3975" spc="-247" baseline="31446" dirty="0">
                <a:solidFill>
                  <a:srgbClr val="FF0000"/>
                </a:solidFill>
                <a:latin typeface="Arial Unicode MS"/>
                <a:cs typeface="Arial Unicode MS"/>
              </a:rPr>
              <a:t>nd</a:t>
            </a:r>
            <a:r>
              <a:rPr sz="3975" spc="-142" baseline="3144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4000" spc="-95" dirty="0">
                <a:solidFill>
                  <a:srgbClr val="FF0000"/>
                </a:solidFill>
                <a:latin typeface="Arial Unicode MS"/>
                <a:cs typeface="Arial Unicode MS"/>
              </a:rPr>
              <a:t>solution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2712" y="4421245"/>
            <a:ext cx="1116899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2745" y="2014936"/>
            <a:ext cx="4018799" cy="428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2744" y="2014935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2745" y="2770552"/>
            <a:ext cx="7205699" cy="430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2744" y="2770552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699" y="0"/>
                </a:lnTo>
                <a:lnTo>
                  <a:pt x="72056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2745" y="1257141"/>
            <a:ext cx="5178599" cy="430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2744" y="1257141"/>
            <a:ext cx="5179060" cy="431165"/>
          </a:xfrm>
          <a:custGeom>
            <a:avLst/>
            <a:gdLst/>
            <a:ahLst/>
            <a:cxnLst/>
            <a:rect l="l" t="t" r="r" b="b"/>
            <a:pathLst>
              <a:path w="5179060" h="431164">
                <a:moveTo>
                  <a:pt x="0" y="0"/>
                </a:moveTo>
                <a:lnTo>
                  <a:pt x="5178599" y="0"/>
                </a:lnTo>
                <a:lnTo>
                  <a:pt x="51785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4525" y="3422736"/>
            <a:ext cx="6939280" cy="0"/>
          </a:xfrm>
          <a:custGeom>
            <a:avLst/>
            <a:gdLst/>
            <a:ahLst/>
            <a:cxnLst/>
            <a:rect l="l" t="t" r="r" b="b"/>
            <a:pathLst>
              <a:path w="6939280">
                <a:moveTo>
                  <a:pt x="0" y="0"/>
                </a:moveTo>
                <a:lnTo>
                  <a:pt x="69389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23973" y="5822768"/>
            <a:ext cx="231775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30" dirty="0">
                <a:solidFill>
                  <a:srgbClr val="0070C0"/>
                </a:solidFill>
                <a:latin typeface="Arial Unicode MS"/>
                <a:cs typeface="Arial Unicode MS"/>
              </a:rPr>
              <a:t>1</a:t>
            </a:r>
            <a:r>
              <a:rPr sz="3975" spc="-195" baseline="31446" dirty="0">
                <a:solidFill>
                  <a:srgbClr val="0070C0"/>
                </a:solidFill>
                <a:latin typeface="Arial Unicode MS"/>
                <a:cs typeface="Arial Unicode MS"/>
              </a:rPr>
              <a:t>st</a:t>
            </a:r>
            <a:r>
              <a:rPr sz="3975" spc="-135" baseline="31446" dirty="0">
                <a:solidFill>
                  <a:srgbClr val="0070C0"/>
                </a:solidFill>
                <a:latin typeface="Arial Unicode MS"/>
                <a:cs typeface="Arial Unicode MS"/>
              </a:rPr>
              <a:t> </a:t>
            </a:r>
            <a:r>
              <a:rPr sz="4000" spc="-95" dirty="0">
                <a:solidFill>
                  <a:srgbClr val="0070C0"/>
                </a:solidFill>
                <a:latin typeface="Arial Unicode MS"/>
                <a:cs typeface="Arial Unicode MS"/>
              </a:rPr>
              <a:t>solution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75055">
              <a:lnSpc>
                <a:spcPct val="100000"/>
              </a:lnSpc>
            </a:pPr>
            <a:r>
              <a:rPr spc="-434" dirty="0" smtClean="0"/>
              <a:t>6R</a:t>
            </a:r>
            <a:r>
              <a:rPr lang="zh-CN" altLang="en-US" spc="-434" dirty="0" smtClean="0"/>
              <a:t>机器人八个解决方案</a:t>
            </a:r>
            <a:endParaRPr spc="-434" dirty="0"/>
          </a:p>
        </p:txBody>
      </p:sp>
      <p:sp>
        <p:nvSpPr>
          <p:cNvPr id="3" name="object 3"/>
          <p:cNvSpPr/>
          <p:nvPr/>
        </p:nvSpPr>
        <p:spPr>
          <a:xfrm>
            <a:off x="2201462" y="3356271"/>
            <a:ext cx="3500999" cy="314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0157" y="3200324"/>
            <a:ext cx="2943842" cy="330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98" y="768203"/>
            <a:ext cx="3681899" cy="388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3992" y="607219"/>
            <a:ext cx="3046199" cy="3984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3122" y="2503084"/>
            <a:ext cx="55880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734661" y="2435573"/>
            <a:ext cx="55880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623" y="3876730"/>
            <a:ext cx="3933825" cy="168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709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8319" y="248403"/>
            <a:ext cx="2874599" cy="28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337" y="4614239"/>
            <a:ext cx="30872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337" y="4614238"/>
            <a:ext cx="3087370" cy="492759"/>
          </a:xfrm>
          <a:custGeom>
            <a:avLst/>
            <a:gdLst/>
            <a:ahLst/>
            <a:cxnLst/>
            <a:rect l="l" t="t" r="r" b="b"/>
            <a:pathLst>
              <a:path w="3087370" h="492760">
                <a:moveTo>
                  <a:pt x="0" y="0"/>
                </a:moveTo>
                <a:lnTo>
                  <a:pt x="3087299" y="0"/>
                </a:lnTo>
                <a:lnTo>
                  <a:pt x="3087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337" y="5342590"/>
            <a:ext cx="39041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37" y="5342590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337" y="3885888"/>
            <a:ext cx="35789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7" y="3885888"/>
            <a:ext cx="3579495" cy="492759"/>
          </a:xfrm>
          <a:custGeom>
            <a:avLst/>
            <a:gdLst/>
            <a:ahLst/>
            <a:cxnLst/>
            <a:rect l="l" t="t" r="r" b="b"/>
            <a:pathLst>
              <a:path w="3579495" h="492760">
                <a:moveTo>
                  <a:pt x="0" y="0"/>
                </a:moveTo>
                <a:lnTo>
                  <a:pt x="3578999" y="0"/>
                </a:lnTo>
                <a:lnTo>
                  <a:pt x="35789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81480" y="4614239"/>
            <a:ext cx="3507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1479" y="4614238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1480" y="5342589"/>
            <a:ext cx="3904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1479" y="5342589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1480" y="3885889"/>
            <a:ext cx="41912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1479" y="3885889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44212" y="2935033"/>
            <a:ext cx="31546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" dirty="0">
                <a:latin typeface="Arial Unicode MS"/>
                <a:cs typeface="Arial Unicode MS"/>
              </a:rPr>
              <a:t>Two</a:t>
            </a:r>
            <a:r>
              <a:rPr sz="4200" spc="-60" dirty="0">
                <a:latin typeface="Arial Unicode MS"/>
                <a:cs typeface="Arial Unicode MS"/>
              </a:rPr>
              <a:t> </a:t>
            </a:r>
            <a:r>
              <a:rPr sz="4200" spc="-190" dirty="0">
                <a:latin typeface="Arial Unicode MS"/>
                <a:cs typeface="Arial Unicode MS"/>
              </a:rPr>
              <a:t>Solutions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84031" y="3938877"/>
            <a:ext cx="0" cy="2078989"/>
          </a:xfrm>
          <a:custGeom>
            <a:avLst/>
            <a:gdLst/>
            <a:ahLst/>
            <a:cxnLst/>
            <a:rect l="l" t="t" r="r" b="b"/>
            <a:pathLst>
              <a:path h="2078989">
                <a:moveTo>
                  <a:pt x="0" y="0"/>
                </a:moveTo>
                <a:lnTo>
                  <a:pt x="0" y="2078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769110">
              <a:lnSpc>
                <a:spcPct val="100000"/>
              </a:lnSpc>
            </a:pPr>
            <a:r>
              <a:rPr lang="zh-CN" altLang="en-US" spc="-120" dirty="0"/>
              <a:t>无限的解决方案</a:t>
            </a:r>
            <a:endParaRPr spc="-170" dirty="0"/>
          </a:p>
        </p:txBody>
      </p:sp>
      <p:sp>
        <p:nvSpPr>
          <p:cNvPr id="18" name="object 18"/>
          <p:cNvSpPr/>
          <p:nvPr/>
        </p:nvSpPr>
        <p:spPr>
          <a:xfrm>
            <a:off x="1564232" y="5824719"/>
            <a:ext cx="1246499" cy="492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2013" y="5885320"/>
            <a:ext cx="1246499" cy="492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69634" y="1271874"/>
            <a:ext cx="416559" cy="1142365"/>
          </a:xfrm>
          <a:custGeom>
            <a:avLst/>
            <a:gdLst/>
            <a:ahLst/>
            <a:cxnLst/>
            <a:rect l="l" t="t" r="r" b="b"/>
            <a:pathLst>
              <a:path w="416559" h="1142364">
                <a:moveTo>
                  <a:pt x="88849" y="78226"/>
                </a:moveTo>
                <a:lnTo>
                  <a:pt x="120562" y="38070"/>
                </a:lnTo>
                <a:lnTo>
                  <a:pt x="153067" y="12626"/>
                </a:lnTo>
                <a:lnTo>
                  <a:pt x="203541" y="0"/>
                </a:lnTo>
                <a:lnTo>
                  <a:pt x="237402" y="8939"/>
                </a:lnTo>
                <a:lnTo>
                  <a:pt x="270684" y="32028"/>
                </a:lnTo>
                <a:lnTo>
                  <a:pt x="302747" y="69493"/>
                </a:lnTo>
                <a:lnTo>
                  <a:pt x="338339" y="133169"/>
                </a:lnTo>
                <a:lnTo>
                  <a:pt x="353894" y="170940"/>
                </a:lnTo>
                <a:lnTo>
                  <a:pt x="367869" y="212188"/>
                </a:lnTo>
                <a:lnTo>
                  <a:pt x="380202" y="256555"/>
                </a:lnTo>
                <a:lnTo>
                  <a:pt x="390828" y="303684"/>
                </a:lnTo>
                <a:lnTo>
                  <a:pt x="399682" y="353218"/>
                </a:lnTo>
                <a:lnTo>
                  <a:pt x="406701" y="404797"/>
                </a:lnTo>
                <a:lnTo>
                  <a:pt x="411821" y="458064"/>
                </a:lnTo>
                <a:lnTo>
                  <a:pt x="414979" y="512661"/>
                </a:lnTo>
                <a:lnTo>
                  <a:pt x="416109" y="568230"/>
                </a:lnTo>
                <a:lnTo>
                  <a:pt x="415148" y="624414"/>
                </a:lnTo>
                <a:lnTo>
                  <a:pt x="412032" y="680854"/>
                </a:lnTo>
                <a:lnTo>
                  <a:pt x="405636" y="746020"/>
                </a:lnTo>
                <a:lnTo>
                  <a:pt x="396533" y="807799"/>
                </a:lnTo>
                <a:lnTo>
                  <a:pt x="384906" y="865749"/>
                </a:lnTo>
                <a:lnTo>
                  <a:pt x="370937" y="919427"/>
                </a:lnTo>
                <a:lnTo>
                  <a:pt x="354809" y="968392"/>
                </a:lnTo>
                <a:lnTo>
                  <a:pt x="336705" y="1012200"/>
                </a:lnTo>
                <a:lnTo>
                  <a:pt x="316807" y="1050411"/>
                </a:lnTo>
                <a:lnTo>
                  <a:pt x="295298" y="1082581"/>
                </a:lnTo>
                <a:lnTo>
                  <a:pt x="248180" y="1127032"/>
                </a:lnTo>
                <a:lnTo>
                  <a:pt x="194818" y="1141907"/>
                </a:lnTo>
                <a:lnTo>
                  <a:pt x="167230" y="1135984"/>
                </a:lnTo>
                <a:lnTo>
                  <a:pt x="114790" y="1097666"/>
                </a:lnTo>
                <a:lnTo>
                  <a:pt x="90511" y="1066136"/>
                </a:lnTo>
                <a:lnTo>
                  <a:pt x="67909" y="1026936"/>
                </a:lnTo>
                <a:lnTo>
                  <a:pt x="47270" y="980498"/>
                </a:lnTo>
                <a:lnTo>
                  <a:pt x="28881" y="927254"/>
                </a:lnTo>
                <a:lnTo>
                  <a:pt x="13028" y="867639"/>
                </a:lnTo>
                <a:lnTo>
                  <a:pt x="0" y="8020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34269" y="1308652"/>
            <a:ext cx="66040" cy="90170"/>
          </a:xfrm>
          <a:custGeom>
            <a:avLst/>
            <a:gdLst/>
            <a:ahLst/>
            <a:cxnLst/>
            <a:rect l="l" t="t" r="r" b="b"/>
            <a:pathLst>
              <a:path w="66040" h="90169">
                <a:moveTo>
                  <a:pt x="24215" y="41448"/>
                </a:moveTo>
                <a:lnTo>
                  <a:pt x="10481" y="0"/>
                </a:lnTo>
                <a:lnTo>
                  <a:pt x="0" y="89663"/>
                </a:lnTo>
                <a:lnTo>
                  <a:pt x="65663" y="27714"/>
                </a:lnTo>
                <a:lnTo>
                  <a:pt x="24215" y="41448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43679" y="2066138"/>
            <a:ext cx="780415" cy="940435"/>
          </a:xfrm>
          <a:custGeom>
            <a:avLst/>
            <a:gdLst/>
            <a:ahLst/>
            <a:cxnLst/>
            <a:rect l="l" t="t" r="r" b="b"/>
            <a:pathLst>
              <a:path w="780415" h="940435">
                <a:moveTo>
                  <a:pt x="1063" y="147953"/>
                </a:moveTo>
                <a:lnTo>
                  <a:pt x="0" y="120411"/>
                </a:lnTo>
                <a:lnTo>
                  <a:pt x="1501" y="96786"/>
                </a:lnTo>
                <a:lnTo>
                  <a:pt x="11585" y="56758"/>
                </a:lnTo>
                <a:lnTo>
                  <a:pt x="43727" y="15845"/>
                </a:lnTo>
                <a:lnTo>
                  <a:pt x="116417" y="0"/>
                </a:lnTo>
                <a:lnTo>
                  <a:pt x="164723" y="9950"/>
                </a:lnTo>
                <a:lnTo>
                  <a:pt x="231886" y="38449"/>
                </a:lnTo>
                <a:lnTo>
                  <a:pt x="267334" y="58759"/>
                </a:lnTo>
                <a:lnTo>
                  <a:pt x="303666" y="82784"/>
                </a:lnTo>
                <a:lnTo>
                  <a:pt x="340613" y="110282"/>
                </a:lnTo>
                <a:lnTo>
                  <a:pt x="377904" y="141008"/>
                </a:lnTo>
                <a:lnTo>
                  <a:pt x="415269" y="174719"/>
                </a:lnTo>
                <a:lnTo>
                  <a:pt x="452438" y="211172"/>
                </a:lnTo>
                <a:lnTo>
                  <a:pt x="489142" y="250122"/>
                </a:lnTo>
                <a:lnTo>
                  <a:pt x="525110" y="291326"/>
                </a:lnTo>
                <a:lnTo>
                  <a:pt x="560072" y="334541"/>
                </a:lnTo>
                <a:lnTo>
                  <a:pt x="593758" y="379522"/>
                </a:lnTo>
                <a:lnTo>
                  <a:pt x="625899" y="426027"/>
                </a:lnTo>
                <a:lnTo>
                  <a:pt x="660798" y="481437"/>
                </a:lnTo>
                <a:lnTo>
                  <a:pt x="691481" y="535829"/>
                </a:lnTo>
                <a:lnTo>
                  <a:pt x="717822" y="588743"/>
                </a:lnTo>
                <a:lnTo>
                  <a:pt x="739693" y="639717"/>
                </a:lnTo>
                <a:lnTo>
                  <a:pt x="756968" y="688289"/>
                </a:lnTo>
                <a:lnTo>
                  <a:pt x="769520" y="733999"/>
                </a:lnTo>
                <a:lnTo>
                  <a:pt x="777223" y="776385"/>
                </a:lnTo>
                <a:lnTo>
                  <a:pt x="779949" y="814985"/>
                </a:lnTo>
                <a:lnTo>
                  <a:pt x="777573" y="849338"/>
                </a:lnTo>
                <a:lnTo>
                  <a:pt x="757005" y="903458"/>
                </a:lnTo>
                <a:lnTo>
                  <a:pt x="711486" y="935663"/>
                </a:lnTo>
                <a:lnTo>
                  <a:pt x="681201" y="940302"/>
                </a:lnTo>
                <a:lnTo>
                  <a:pt x="646554" y="937521"/>
                </a:lnTo>
                <a:lnTo>
                  <a:pt x="608037" y="927486"/>
                </a:lnTo>
                <a:lnTo>
                  <a:pt x="566143" y="910363"/>
                </a:lnTo>
                <a:lnTo>
                  <a:pt x="521362" y="886318"/>
                </a:lnTo>
                <a:lnTo>
                  <a:pt x="474188" y="855517"/>
                </a:lnTo>
                <a:lnTo>
                  <a:pt x="425111" y="818126"/>
                </a:lnTo>
                <a:lnTo>
                  <a:pt x="374623" y="77431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08482" y="2177830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5">
                <a:moveTo>
                  <a:pt x="36260" y="36260"/>
                </a:moveTo>
                <a:lnTo>
                  <a:pt x="0" y="11934"/>
                </a:lnTo>
                <a:lnTo>
                  <a:pt x="46687" y="89197"/>
                </a:lnTo>
                <a:lnTo>
                  <a:pt x="60586" y="0"/>
                </a:lnTo>
                <a:lnTo>
                  <a:pt x="36260" y="3626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1307" y="654484"/>
            <a:ext cx="530225" cy="450850"/>
          </a:xfrm>
          <a:custGeom>
            <a:avLst/>
            <a:gdLst/>
            <a:ahLst/>
            <a:cxnLst/>
            <a:rect l="l" t="t" r="r" b="b"/>
            <a:pathLst>
              <a:path w="530225" h="450850">
                <a:moveTo>
                  <a:pt x="9521" y="450390"/>
                </a:moveTo>
                <a:lnTo>
                  <a:pt x="1248" y="410415"/>
                </a:lnTo>
                <a:lnTo>
                  <a:pt x="0" y="369572"/>
                </a:lnTo>
                <a:lnTo>
                  <a:pt x="5545" y="328368"/>
                </a:lnTo>
                <a:lnTo>
                  <a:pt x="17652" y="287311"/>
                </a:lnTo>
                <a:lnTo>
                  <a:pt x="36089" y="246907"/>
                </a:lnTo>
                <a:lnTo>
                  <a:pt x="60624" y="207666"/>
                </a:lnTo>
                <a:lnTo>
                  <a:pt x="91026" y="170095"/>
                </a:lnTo>
                <a:lnTo>
                  <a:pt x="127063" y="134702"/>
                </a:lnTo>
                <a:lnTo>
                  <a:pt x="168503" y="101994"/>
                </a:lnTo>
                <a:lnTo>
                  <a:pt x="209426" y="75757"/>
                </a:lnTo>
                <a:lnTo>
                  <a:pt x="252558" y="53257"/>
                </a:lnTo>
                <a:lnTo>
                  <a:pt x="297421" y="34582"/>
                </a:lnTo>
                <a:lnTo>
                  <a:pt x="343534" y="19823"/>
                </a:lnTo>
                <a:lnTo>
                  <a:pt x="390419" y="9067"/>
                </a:lnTo>
                <a:lnTo>
                  <a:pt x="449381" y="1387"/>
                </a:lnTo>
                <a:lnTo>
                  <a:pt x="478741" y="0"/>
                </a:lnTo>
                <a:lnTo>
                  <a:pt x="507863" y="275"/>
                </a:lnTo>
                <a:lnTo>
                  <a:pt x="512691" y="461"/>
                </a:lnTo>
                <a:lnTo>
                  <a:pt x="517503" y="717"/>
                </a:lnTo>
                <a:lnTo>
                  <a:pt x="522299" y="1044"/>
                </a:lnTo>
                <a:lnTo>
                  <a:pt x="524697" y="1207"/>
                </a:lnTo>
                <a:lnTo>
                  <a:pt x="527090" y="1388"/>
                </a:lnTo>
                <a:lnTo>
                  <a:pt x="529479" y="1587"/>
                </a:lnTo>
                <a:lnTo>
                  <a:pt x="530121" y="164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75388" y="620088"/>
            <a:ext cx="89535" cy="60960"/>
          </a:xfrm>
          <a:custGeom>
            <a:avLst/>
            <a:gdLst/>
            <a:ahLst/>
            <a:cxnLst/>
            <a:rect l="l" t="t" r="r" b="b"/>
            <a:pathLst>
              <a:path w="89534" h="60959">
                <a:moveTo>
                  <a:pt x="36041" y="36041"/>
                </a:moveTo>
                <a:lnTo>
                  <a:pt x="0" y="60691"/>
                </a:lnTo>
                <a:lnTo>
                  <a:pt x="89069" y="45993"/>
                </a:lnTo>
                <a:lnTo>
                  <a:pt x="11390" y="0"/>
                </a:lnTo>
                <a:lnTo>
                  <a:pt x="36041" y="36041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29953" y="2745812"/>
            <a:ext cx="520499" cy="492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5235" y="82537"/>
            <a:ext cx="520499" cy="492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28563" y="918526"/>
            <a:ext cx="520499" cy="492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11387" y="1374311"/>
            <a:ext cx="2340299" cy="1231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112" y="1472396"/>
            <a:ext cx="3681899" cy="388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219"/>
          </a:xfrm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829435">
              <a:lnSpc>
                <a:spcPct val="100000"/>
              </a:lnSpc>
            </a:pPr>
            <a:r>
              <a:rPr lang="zh-CN" altLang="en-US" spc="-235" dirty="0"/>
              <a:t>肘部的解决方案</a:t>
            </a:r>
            <a:endParaRPr spc="-220" dirty="0"/>
          </a:p>
        </p:txBody>
      </p:sp>
      <p:sp>
        <p:nvSpPr>
          <p:cNvPr id="4" name="object 4"/>
          <p:cNvSpPr/>
          <p:nvPr/>
        </p:nvSpPr>
        <p:spPr>
          <a:xfrm>
            <a:off x="1153762" y="2875264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9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2662" y="2819442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3762" y="1958763"/>
            <a:ext cx="1179830" cy="916940"/>
          </a:xfrm>
          <a:custGeom>
            <a:avLst/>
            <a:gdLst/>
            <a:ahLst/>
            <a:cxnLst/>
            <a:rect l="l" t="t" r="r" b="b"/>
            <a:pathLst>
              <a:path w="1179830" h="916939">
                <a:moveTo>
                  <a:pt x="0" y="916499"/>
                </a:moveTo>
                <a:lnTo>
                  <a:pt x="1179600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1485" y="1994922"/>
            <a:ext cx="1398905" cy="1619885"/>
          </a:xfrm>
          <a:custGeom>
            <a:avLst/>
            <a:gdLst/>
            <a:ahLst/>
            <a:cxnLst/>
            <a:rect l="l" t="t" r="r" b="b"/>
            <a:pathLst>
              <a:path w="1398904" h="1619885">
                <a:moveTo>
                  <a:pt x="0" y="0"/>
                </a:moveTo>
                <a:lnTo>
                  <a:pt x="1398299" y="16196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9667" y="2875124"/>
            <a:ext cx="2559685" cy="726440"/>
          </a:xfrm>
          <a:custGeom>
            <a:avLst/>
            <a:gdLst/>
            <a:ahLst/>
            <a:cxnLst/>
            <a:rect l="l" t="t" r="r" b="b"/>
            <a:pathLst>
              <a:path w="2559685" h="726439">
                <a:moveTo>
                  <a:pt x="2559600" y="726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3762" y="1488664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7940" y="133529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59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2968" y="1781771"/>
            <a:ext cx="1835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0778" y="2035771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2232" y="2574498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6343" y="1515031"/>
            <a:ext cx="541655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θ</a:t>
            </a:r>
            <a:r>
              <a:rPr sz="2775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252095">
              <a:lnSpc>
                <a:spcPct val="100000"/>
              </a:lnSpc>
              <a:spcBef>
                <a:spcPts val="1830"/>
              </a:spcBef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7825" y="1197792"/>
            <a:ext cx="2073910" cy="1699895"/>
          </a:xfrm>
          <a:custGeom>
            <a:avLst/>
            <a:gdLst/>
            <a:ahLst/>
            <a:cxnLst/>
            <a:rect l="l" t="t" r="r" b="b"/>
            <a:pathLst>
              <a:path w="2073910" h="1699895">
                <a:moveTo>
                  <a:pt x="0" y="1699499"/>
                </a:moveTo>
                <a:lnTo>
                  <a:pt x="20735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6536" y="2377549"/>
            <a:ext cx="219710" cy="687070"/>
          </a:xfrm>
          <a:custGeom>
            <a:avLst/>
            <a:gdLst/>
            <a:ahLst/>
            <a:cxnLst/>
            <a:rect l="l" t="t" r="r" b="b"/>
            <a:pathLst>
              <a:path w="219710" h="687069">
                <a:moveTo>
                  <a:pt x="0" y="0"/>
                </a:moveTo>
                <a:lnTo>
                  <a:pt x="33761" y="37756"/>
                </a:lnTo>
                <a:lnTo>
                  <a:pt x="64843" y="77256"/>
                </a:lnTo>
                <a:lnTo>
                  <a:pt x="93203" y="118363"/>
                </a:lnTo>
                <a:lnTo>
                  <a:pt x="118801" y="160939"/>
                </a:lnTo>
                <a:lnTo>
                  <a:pt x="141596" y="204847"/>
                </a:lnTo>
                <a:lnTo>
                  <a:pt x="161547" y="249951"/>
                </a:lnTo>
                <a:lnTo>
                  <a:pt x="178611" y="296113"/>
                </a:lnTo>
                <a:lnTo>
                  <a:pt x="192749" y="343196"/>
                </a:lnTo>
                <a:lnTo>
                  <a:pt x="203919" y="391063"/>
                </a:lnTo>
                <a:lnTo>
                  <a:pt x="212080" y="439577"/>
                </a:lnTo>
                <a:lnTo>
                  <a:pt x="217191" y="488602"/>
                </a:lnTo>
                <a:lnTo>
                  <a:pt x="219210" y="537999"/>
                </a:lnTo>
                <a:lnTo>
                  <a:pt x="218097" y="587633"/>
                </a:lnTo>
                <a:lnTo>
                  <a:pt x="213810" y="637365"/>
                </a:lnTo>
                <a:lnTo>
                  <a:pt x="206308" y="6870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1896" y="1603010"/>
            <a:ext cx="169545" cy="815975"/>
          </a:xfrm>
          <a:custGeom>
            <a:avLst/>
            <a:gdLst/>
            <a:ahLst/>
            <a:cxnLst/>
            <a:rect l="l" t="t" r="r" b="b"/>
            <a:pathLst>
              <a:path w="169544" h="815975">
                <a:moveTo>
                  <a:pt x="92617" y="0"/>
                </a:moveTo>
                <a:lnTo>
                  <a:pt x="112571" y="44940"/>
                </a:lnTo>
                <a:lnTo>
                  <a:pt x="129486" y="90684"/>
                </a:lnTo>
                <a:lnTo>
                  <a:pt x="143377" y="137089"/>
                </a:lnTo>
                <a:lnTo>
                  <a:pt x="154263" y="184014"/>
                </a:lnTo>
                <a:lnTo>
                  <a:pt x="162157" y="231314"/>
                </a:lnTo>
                <a:lnTo>
                  <a:pt x="167077" y="278849"/>
                </a:lnTo>
                <a:lnTo>
                  <a:pt x="169039" y="326475"/>
                </a:lnTo>
                <a:lnTo>
                  <a:pt x="168059" y="374051"/>
                </a:lnTo>
                <a:lnTo>
                  <a:pt x="164152" y="421433"/>
                </a:lnTo>
                <a:lnTo>
                  <a:pt x="157336" y="468479"/>
                </a:lnTo>
                <a:lnTo>
                  <a:pt x="147627" y="515046"/>
                </a:lnTo>
                <a:lnTo>
                  <a:pt x="135040" y="560993"/>
                </a:lnTo>
                <a:lnTo>
                  <a:pt x="119592" y="606176"/>
                </a:lnTo>
                <a:lnTo>
                  <a:pt x="101299" y="650454"/>
                </a:lnTo>
                <a:lnTo>
                  <a:pt x="80177" y="693683"/>
                </a:lnTo>
                <a:lnTo>
                  <a:pt x="56242" y="735722"/>
                </a:lnTo>
                <a:lnTo>
                  <a:pt x="29511" y="776427"/>
                </a:lnTo>
                <a:lnTo>
                  <a:pt x="0" y="815657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73014" y="3730870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27430" y="1920450"/>
            <a:ext cx="3500999" cy="314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1398" y="258566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80298" y="2529838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1398" y="2585660"/>
            <a:ext cx="696595" cy="1595755"/>
          </a:xfrm>
          <a:custGeom>
            <a:avLst/>
            <a:gdLst/>
            <a:ahLst/>
            <a:cxnLst/>
            <a:rect l="l" t="t" r="r" b="b"/>
            <a:pathLst>
              <a:path w="696595" h="1595754">
                <a:moveTo>
                  <a:pt x="0" y="0"/>
                </a:moveTo>
                <a:lnTo>
                  <a:pt x="696299" y="15953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8419" y="3293780"/>
            <a:ext cx="1828800" cy="887730"/>
          </a:xfrm>
          <a:custGeom>
            <a:avLst/>
            <a:gdLst/>
            <a:ahLst/>
            <a:cxnLst/>
            <a:rect l="l" t="t" r="r" b="b"/>
            <a:pathLst>
              <a:path w="1828800" h="887729">
                <a:moveTo>
                  <a:pt x="0" y="887399"/>
                </a:moveTo>
                <a:lnTo>
                  <a:pt x="18284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7347" y="2585742"/>
            <a:ext cx="2472690" cy="715645"/>
          </a:xfrm>
          <a:custGeom>
            <a:avLst/>
            <a:gdLst/>
            <a:ahLst/>
            <a:cxnLst/>
            <a:rect l="l" t="t" r="r" b="b"/>
            <a:pathLst>
              <a:path w="2472690" h="715645">
                <a:moveTo>
                  <a:pt x="2472299" y="7154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91398" y="1199059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577" y="1045692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5462" y="2607687"/>
            <a:ext cx="1025525" cy="2360930"/>
          </a:xfrm>
          <a:custGeom>
            <a:avLst/>
            <a:gdLst/>
            <a:ahLst/>
            <a:cxnLst/>
            <a:rect l="l" t="t" r="r" b="b"/>
            <a:pathLst>
              <a:path w="1025525" h="2360929">
                <a:moveTo>
                  <a:pt x="0" y="0"/>
                </a:moveTo>
                <a:lnTo>
                  <a:pt x="1025099" y="23606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5868" y="3837302"/>
            <a:ext cx="410845" cy="943610"/>
          </a:xfrm>
          <a:custGeom>
            <a:avLst/>
            <a:gdLst/>
            <a:ahLst/>
            <a:cxnLst/>
            <a:rect l="l" t="t" r="r" b="b"/>
            <a:pathLst>
              <a:path w="410845" h="943610">
                <a:moveTo>
                  <a:pt x="363826" y="0"/>
                </a:moveTo>
                <a:lnTo>
                  <a:pt x="378843" y="45440"/>
                </a:lnTo>
                <a:lnTo>
                  <a:pt x="390905" y="91206"/>
                </a:lnTo>
                <a:lnTo>
                  <a:pt x="400057" y="137181"/>
                </a:lnTo>
                <a:lnTo>
                  <a:pt x="406342" y="183247"/>
                </a:lnTo>
                <a:lnTo>
                  <a:pt x="409808" y="229287"/>
                </a:lnTo>
                <a:lnTo>
                  <a:pt x="410499" y="275183"/>
                </a:lnTo>
                <a:lnTo>
                  <a:pt x="408461" y="320819"/>
                </a:lnTo>
                <a:lnTo>
                  <a:pt x="403737" y="366077"/>
                </a:lnTo>
                <a:lnTo>
                  <a:pt x="396375" y="410840"/>
                </a:lnTo>
                <a:lnTo>
                  <a:pt x="386419" y="454991"/>
                </a:lnTo>
                <a:lnTo>
                  <a:pt x="373914" y="498412"/>
                </a:lnTo>
                <a:lnTo>
                  <a:pt x="358906" y="540986"/>
                </a:lnTo>
                <a:lnTo>
                  <a:pt x="341439" y="582596"/>
                </a:lnTo>
                <a:lnTo>
                  <a:pt x="321560" y="623125"/>
                </a:lnTo>
                <a:lnTo>
                  <a:pt x="299312" y="662455"/>
                </a:lnTo>
                <a:lnTo>
                  <a:pt x="274742" y="700469"/>
                </a:lnTo>
                <a:lnTo>
                  <a:pt x="247895" y="737050"/>
                </a:lnTo>
                <a:lnTo>
                  <a:pt x="218816" y="772080"/>
                </a:lnTo>
                <a:lnTo>
                  <a:pt x="187550" y="805443"/>
                </a:lnTo>
                <a:lnTo>
                  <a:pt x="154142" y="837021"/>
                </a:lnTo>
                <a:lnTo>
                  <a:pt x="118638" y="866697"/>
                </a:lnTo>
                <a:lnTo>
                  <a:pt x="81082" y="894353"/>
                </a:lnTo>
                <a:lnTo>
                  <a:pt x="41521" y="919873"/>
                </a:lnTo>
                <a:lnTo>
                  <a:pt x="0" y="94313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0488" y="2569794"/>
            <a:ext cx="464184" cy="741680"/>
          </a:xfrm>
          <a:custGeom>
            <a:avLst/>
            <a:gdLst/>
            <a:ahLst/>
            <a:cxnLst/>
            <a:rect l="l" t="t" r="r" b="b"/>
            <a:pathLst>
              <a:path w="464185" h="741679">
                <a:moveTo>
                  <a:pt x="463875" y="0"/>
                </a:moveTo>
                <a:lnTo>
                  <a:pt x="463602" y="49574"/>
                </a:lnTo>
                <a:lnTo>
                  <a:pt x="460242" y="98621"/>
                </a:lnTo>
                <a:lnTo>
                  <a:pt x="453868" y="147028"/>
                </a:lnTo>
                <a:lnTo>
                  <a:pt x="444550" y="194680"/>
                </a:lnTo>
                <a:lnTo>
                  <a:pt x="432359" y="241464"/>
                </a:lnTo>
                <a:lnTo>
                  <a:pt x="417367" y="287265"/>
                </a:lnTo>
                <a:lnTo>
                  <a:pt x="399646" y="331969"/>
                </a:lnTo>
                <a:lnTo>
                  <a:pt x="379265" y="375464"/>
                </a:lnTo>
                <a:lnTo>
                  <a:pt x="356298" y="417634"/>
                </a:lnTo>
                <a:lnTo>
                  <a:pt x="330814" y="458365"/>
                </a:lnTo>
                <a:lnTo>
                  <a:pt x="302886" y="497545"/>
                </a:lnTo>
                <a:lnTo>
                  <a:pt x="272584" y="535059"/>
                </a:lnTo>
                <a:lnTo>
                  <a:pt x="239980" y="570793"/>
                </a:lnTo>
                <a:lnTo>
                  <a:pt x="205144" y="604632"/>
                </a:lnTo>
                <a:lnTo>
                  <a:pt x="168150" y="636464"/>
                </a:lnTo>
                <a:lnTo>
                  <a:pt x="129067" y="666175"/>
                </a:lnTo>
                <a:lnTo>
                  <a:pt x="87966" y="693649"/>
                </a:lnTo>
                <a:lnTo>
                  <a:pt x="44920" y="718774"/>
                </a:lnTo>
                <a:lnTo>
                  <a:pt x="0" y="74143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1917" y="5326996"/>
            <a:ext cx="230124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Positive</a:t>
            </a:r>
            <a:r>
              <a:rPr sz="4200" spc="-100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0753" dirty="0">
                <a:latin typeface="Arial Unicode MS"/>
                <a:cs typeface="Arial Unicode MS"/>
              </a:rPr>
              <a:t>3</a:t>
            </a:r>
            <a:endParaRPr sz="4200" baseline="-30753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34132" y="1958734"/>
            <a:ext cx="4460875" cy="421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900">
              <a:latin typeface="Times New Roman"/>
              <a:cs typeface="Times New Roman"/>
            </a:endParaRPr>
          </a:p>
          <a:p>
            <a:pPr marL="87630" algn="ctr">
              <a:lnSpc>
                <a:spcPts val="2865"/>
              </a:lnSpc>
              <a:spcBef>
                <a:spcPts val="3250"/>
              </a:spcBef>
            </a:pPr>
            <a:r>
              <a:rPr sz="2800" dirty="0">
                <a:latin typeface="Times New Roman"/>
                <a:cs typeface="Times New Roman"/>
              </a:rPr>
              <a:t>θ'</a:t>
            </a:r>
            <a:r>
              <a:rPr sz="2775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964565">
              <a:lnSpc>
                <a:spcPts val="269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2827655">
              <a:lnSpc>
                <a:spcPts val="3665"/>
              </a:lnSpc>
              <a:tabLst>
                <a:tab pos="3498215" algn="l"/>
              </a:tabLst>
            </a:pPr>
            <a:r>
              <a:rPr sz="4200" baseline="-27777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73573" dirty="0">
                <a:solidFill>
                  <a:srgbClr val="00B050"/>
                </a:solidFill>
                <a:latin typeface="Times New Roman"/>
                <a:cs typeface="Times New Roman"/>
              </a:rPr>
              <a:t>3	</a:t>
            </a: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  <a:p>
            <a:pPr marL="616585" algn="ctr">
              <a:lnSpc>
                <a:spcPct val="100000"/>
              </a:lnSpc>
              <a:spcBef>
                <a:spcPts val="2575"/>
              </a:spcBef>
            </a:pPr>
            <a:r>
              <a:rPr sz="2800" dirty="0">
                <a:latin typeface="Times New Roman"/>
                <a:cs typeface="Times New Roman"/>
              </a:rPr>
              <a:t>-θ</a:t>
            </a:r>
            <a:r>
              <a:rPr sz="2775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Negative</a:t>
            </a:r>
            <a:r>
              <a:rPr sz="4200" spc="-85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34132" y="1958734"/>
            <a:ext cx="4460699" cy="414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161925" algn="r">
              <a:lnSpc>
                <a:spcPct val="100000"/>
              </a:lnSpc>
              <a:spcBef>
                <a:spcPts val="1055"/>
              </a:spcBef>
            </a:pPr>
            <a:r>
              <a:rPr spc="-5" dirty="0"/>
              <a:t>Robo1x-1.5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3891" y="6471737"/>
            <a:ext cx="10287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7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9805" y="2613554"/>
            <a:ext cx="4713000" cy="412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6" name="object 6"/>
          <p:cNvSpPr/>
          <p:nvPr/>
        </p:nvSpPr>
        <p:spPr>
          <a:xfrm>
            <a:off x="509330" y="843998"/>
            <a:ext cx="7344899" cy="353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92151" y="3383901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1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0365" y="2794601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2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94196" y="3383907"/>
            <a:ext cx="46990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latin typeface="Times New Roman"/>
                <a:cs typeface="Times New Roman"/>
              </a:rPr>
              <a:t>d</a:t>
            </a:r>
            <a:r>
              <a:rPr sz="4200" baseline="-31746" dirty="0"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5716" y="5935226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4</a:t>
            </a:r>
            <a:endParaRPr sz="4200" baseline="-31746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423" y="6471737"/>
            <a:ext cx="1029969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8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4" name="object 4"/>
          <p:cNvSpPr/>
          <p:nvPr/>
        </p:nvSpPr>
        <p:spPr>
          <a:xfrm>
            <a:off x="544020" y="1097826"/>
            <a:ext cx="5537399" cy="292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638" y="2663736"/>
            <a:ext cx="7934699" cy="18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3318" y="5323309"/>
            <a:ext cx="3071399" cy="533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2787" y="4629177"/>
            <a:ext cx="3212399" cy="533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9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4872425" y="5410653"/>
            <a:ext cx="4097399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750</Words>
  <Application>Microsoft Office PowerPoint</Application>
  <PresentationFormat>全屏显示(4:3)</PresentationFormat>
  <Paragraphs>595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Arial Unicode MS</vt:lpstr>
      <vt:lpstr>宋体</vt:lpstr>
      <vt:lpstr>Arial</vt:lpstr>
      <vt:lpstr>Calibri</vt:lpstr>
      <vt:lpstr>Courier New</vt:lpstr>
      <vt:lpstr>Gill Sans MT</vt:lpstr>
      <vt:lpstr>Times New Roman</vt:lpstr>
      <vt:lpstr>Wingdings</vt:lpstr>
      <vt:lpstr>Office Theme</vt:lpstr>
      <vt:lpstr>机器人: 基本原理</vt:lpstr>
      <vt:lpstr>      逆向运动学</vt:lpstr>
      <vt:lpstr>         逆运动学的定义</vt:lpstr>
      <vt:lpstr>PowerPoint 演示文稿</vt:lpstr>
      <vt:lpstr>     方法</vt:lpstr>
      <vt:lpstr>atan(y/x) vs atan2(y,x)</vt:lpstr>
      <vt:lpstr>SCARA IK</vt:lpstr>
      <vt:lpstr>SCARA IK</vt:lpstr>
      <vt:lpstr>SCARA IK</vt:lpstr>
      <vt:lpstr>SCARA IK</vt:lpstr>
      <vt:lpstr>PowerPoint 演示文稿</vt:lpstr>
      <vt:lpstr>PowerPoint 演示文稿</vt:lpstr>
      <vt:lpstr>PowerPoint 演示文稿</vt:lpstr>
      <vt:lpstr>PowerPoint 演示文稿</vt:lpstr>
      <vt:lpstr>SCARA IK</vt:lpstr>
      <vt:lpstr>SCARA IK d3</vt:lpstr>
      <vt:lpstr>SCARA IK</vt:lpstr>
      <vt:lpstr>SCARA IK</vt:lpstr>
      <vt:lpstr>工作空间</vt:lpstr>
      <vt:lpstr>机器人: 基本原理</vt:lpstr>
      <vt:lpstr>       运动去耦合</vt:lpstr>
      <vt:lpstr>        运动去耦合</vt:lpstr>
      <vt:lpstr>        运动去耦合</vt:lpstr>
      <vt:lpstr>PowerPoint 演示文稿</vt:lpstr>
      <vt:lpstr>圆柱坐标(RPP)</vt:lpstr>
      <vt:lpstr>     手腕中心旋转</vt:lpstr>
      <vt:lpstr> SCARA 的第一部分 (RRP)</vt:lpstr>
      <vt:lpstr>逆位：球形配置(RRP)</vt:lpstr>
      <vt:lpstr>  球形配置</vt:lpstr>
      <vt:lpstr>Inv. Pos. 球形 (RRP)</vt:lpstr>
      <vt:lpstr>Inv. Pos. 球形(RRP)</vt:lpstr>
      <vt:lpstr>Inv. Pos.铰接式(RRR)</vt:lpstr>
      <vt:lpstr>Inv. Pos.铰接式(RRR)</vt:lpstr>
      <vt:lpstr>Inv. Pos.铰接式(RRR)</vt:lpstr>
      <vt:lpstr>Inv. Pos.铰接式(RRR)</vt:lpstr>
      <vt:lpstr>机器人: 基本原理</vt:lpstr>
      <vt:lpstr>         连续旋转</vt:lpstr>
      <vt:lpstr>     欧拉角旋转</vt:lpstr>
      <vt:lpstr>        滚轮俯仰旋转</vt:lpstr>
      <vt:lpstr>     12个可能的序</vt:lpstr>
      <vt:lpstr>             欧拉角旋转</vt:lpstr>
      <vt:lpstr>欧拉角与球面腕的对比</vt:lpstr>
      <vt:lpstr>              逆位 (ZYZ)</vt:lpstr>
      <vt:lpstr>       欧拉角旋转</vt:lpstr>
      <vt:lpstr>        欧拉角旋转</vt:lpstr>
      <vt:lpstr>球形腕  (ZYZ)</vt:lpstr>
      <vt:lpstr>Inverse Pos. + Ori. For Pc</vt:lpstr>
      <vt:lpstr>    从Pc腕部中心偏移Pc</vt:lpstr>
      <vt:lpstr>      从Pc腕部中心偏移</vt:lpstr>
      <vt:lpstr>    从Pc腕部中心偏移</vt:lpstr>
      <vt:lpstr>    从Pc腕部中心偏移</vt:lpstr>
      <vt:lpstr>                逆位</vt:lpstr>
      <vt:lpstr>      逆位</vt:lpstr>
      <vt:lpstr>   逆位</vt:lpstr>
      <vt:lpstr>   逆位</vt:lpstr>
      <vt:lpstr>      IK圆柱RPP</vt:lpstr>
      <vt:lpstr>机器人: 基本原理</vt:lpstr>
      <vt:lpstr>特殊案例</vt:lpstr>
      <vt:lpstr>两种解决方案</vt:lpstr>
      <vt:lpstr>6R 机器人的四种解决方案</vt:lpstr>
      <vt:lpstr>腕 多个解决方案</vt:lpstr>
      <vt:lpstr>6R机器人八个解决方案</vt:lpstr>
      <vt:lpstr>无限的解决方案</vt:lpstr>
      <vt:lpstr>肘部的解决方案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机器人: 基本原理</dc:title>
  <cp:lastModifiedBy>安传旭</cp:lastModifiedBy>
  <cp:revision>9</cp:revision>
  <dcterms:created xsi:type="dcterms:W3CDTF">2017-09-05T09:52:53Z</dcterms:created>
  <dcterms:modified xsi:type="dcterms:W3CDTF">2017-09-21T05:55:02Z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